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71" r:id="rId2"/>
    <p:sldId id="272" r:id="rId3"/>
    <p:sldId id="273" r:id="rId4"/>
    <p:sldId id="274" r:id="rId5"/>
    <p:sldId id="275" r:id="rId6"/>
    <p:sldId id="276" r:id="rId7"/>
    <p:sldId id="278" r:id="rId8"/>
    <p:sldId id="277" r:id="rId9"/>
    <p:sldId id="279" r:id="rId10"/>
    <p:sldId id="290" r:id="rId11"/>
    <p:sldId id="291" r:id="rId12"/>
    <p:sldId id="280" r:id="rId13"/>
    <p:sldId id="281" r:id="rId14"/>
    <p:sldId id="282" r:id="rId15"/>
    <p:sldId id="292" r:id="rId16"/>
    <p:sldId id="283" r:id="rId17"/>
    <p:sldId id="288" r:id="rId18"/>
    <p:sldId id="286" r:id="rId19"/>
    <p:sldId id="287" r:id="rId20"/>
    <p:sldId id="28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7"/>
    <p:restoredTop sz="94637"/>
  </p:normalViewPr>
  <p:slideViewPr>
    <p:cSldViewPr snapToGrid="0" snapToObjects="1">
      <p:cViewPr>
        <p:scale>
          <a:sx n="105" d="100"/>
          <a:sy n="105" d="100"/>
        </p:scale>
        <p:origin x="192"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dirty="0"/>
              <a:t>Click to edit Master title style</a:t>
            </a:r>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3C633830-2244-49AE-BC4A-47F415C177C6}" type="datetimeFigureOut">
              <a:rPr lang="en-US" dirty="0"/>
              <a:pPr/>
              <a:t>3/29/18</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2AC27A5A-7290-4DE1-BA94-4BE8A8E57DCF}" type="slidenum">
              <a:rPr lang="en-US" dirty="0"/>
              <a:pPr/>
              <a:t>‹#›</a:t>
            </a:fld>
            <a:endParaRPr lang="en-US"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812512"/>
      </p:ext>
    </p:extLst>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C633830-2244-49AE-BC4A-47F415C177C6}" type="datetimeFigureOut">
              <a:rPr lang="en-US" dirty="0"/>
              <a:t>3/29/18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1073698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dirty="0"/>
              <a:t>Click to edit Master title style</a:t>
            </a:r>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536187" y="5927131"/>
            <a:ext cx="3814856" cy="365125"/>
          </a:xfrm>
        </p:spPr>
        <p:txBody>
          <a:bodyPr/>
          <a:lstStyle/>
          <a:p>
            <a:fld id="{3C633830-2244-49AE-BC4A-47F415C177C6}" type="datetimeFigureOut">
              <a:rPr lang="en-US" dirty="0"/>
              <a:t>3/29/18</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2AC27A5A-7290-4DE1-BA94-4BE8A8E57DCF}" type="slidenum">
              <a:rPr lang="en-US" dirty="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75296"/>
      </p:ext>
    </p:extLst>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3C633830-2244-49AE-BC4A-47F415C177C6}" type="datetimeFigureOut">
              <a:rPr lang="en-US" dirty="0"/>
              <a:t>3/29/18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20490439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85000"/>
                    <a:lumOff val="15000"/>
                  </a:schemeClr>
                </a:solidFill>
              </a:defRPr>
            </a:lvl1pPr>
          </a:lstStyle>
          <a:p>
            <a:r>
              <a:rPr lang="en-US" dirty="0"/>
              <a:t>Click to edit Master title style</a:t>
            </a:r>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3C633830-2244-49AE-BC4A-47F415C177C6}" type="datetimeFigureOut">
              <a:rPr lang="en-US" dirty="0"/>
              <a:pPr/>
              <a:t>3/29/18</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3719481"/>
      </p:ext>
    </p:extLst>
  </p:cSld>
  <p:clrMapOvr>
    <a:masterClrMapping/>
  </p:clrMapOvr>
  <p:extLst mod="1">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5181600" y="540628"/>
            <a:ext cx="6248400" cy="248894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181600" y="3712467"/>
            <a:ext cx="6248400" cy="24822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3C633830-2244-49AE-BC4A-47F415C177C6}" type="datetimeFigureOut">
              <a:rPr lang="en-US" dirty="0"/>
              <a:t>3/29/18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1168705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dirty="0"/>
              <a:t>Click to edit Master title style</a:t>
            </a:r>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3C633830-2244-49AE-BC4A-47F415C177C6}" type="datetimeFigureOut">
              <a:rPr lang="en-US" dirty="0"/>
              <a:t>3/29/18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1545919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3C633830-2244-49AE-BC4A-47F415C177C6}" type="datetimeFigureOut">
              <a:rPr lang="en-US" dirty="0"/>
              <a:t>3/29/18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2017118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C633830-2244-49AE-BC4A-47F415C177C6}" type="datetimeFigureOut">
              <a:rPr lang="en-US" dirty="0"/>
              <a:t>3/29/18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1540131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dirty="0"/>
              <a:t>Click to edit Master title style</a:t>
            </a:r>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3C633830-2244-49AE-BC4A-47F415C177C6}" type="datetimeFigureOut">
              <a:rPr lang="en-US" dirty="0"/>
              <a:t>3/29/18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1361386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dirty="0"/>
              <a:t>Click to edit Master title style</a:t>
            </a:r>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Drag picture to placeholder or click icon to add</a:t>
            </a:r>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3C633830-2244-49AE-BC4A-47F415C177C6}" type="datetimeFigureOut">
              <a:rPr lang="en-US" dirty="0"/>
              <a:t>3/29/18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extLst>
      <p:ext uri="{BB962C8B-B14F-4D97-AF65-F5344CB8AC3E}">
        <p14:creationId xmlns:p14="http://schemas.microsoft.com/office/powerpoint/2010/main" val="15394750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3C633830-2244-49AE-BC4A-47F415C177C6}" type="datetimeFigureOut">
              <a:rPr lang="en-US" dirty="0"/>
              <a:pPr/>
              <a:t>3/29/18</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594092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283464"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283464"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283464"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83464"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83464"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83464"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283464"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283464"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M5SzYM5T11U" TargetMode="External"/><Relationship Id="rId4" Type="http://schemas.openxmlformats.org/officeDocument/2006/relationships/hyperlink" Target="http://dantri.com.vn/moi-truong/cong-nghe-bien-rac-thai-thanh-dien-nang-20170330164333776.htm" TargetMode="External"/><Relationship Id="rId5" Type="http://schemas.openxmlformats.org/officeDocument/2006/relationships/hyperlink" Target="https://moitruongviet.edu.vn/tinh-hinh-quan-ly-ran-tai-viet-nam-de-xuat-cac-giai-phap-tang-cuong-hieu-qua-cong-tac-quan-ly-chat-thai-ran-chat-thai/" TargetMode="External"/><Relationship Id="rId6" Type="http://schemas.openxmlformats.org/officeDocument/2006/relationships/hyperlink" Target="http://khoahocphattrien.vn/cong-nghe/trung-quoc-dung-tri-tue-nhan-tao-de-kiem-soat-nguoi-vi-pham-giao-thong/2018032704138976p1c859.htm" TargetMode="External"/><Relationship Id="rId7" Type="http://schemas.openxmlformats.org/officeDocument/2006/relationships/hyperlink" Target="http://congannghean.vn/kinh-te-xa-hoi/khoa-hoc-cong-nghe/201712/mot-so-phuong-phap-tai-che-chat-thai-nhua-771074/" TargetMode="External"/><Relationship Id="rId1" Type="http://schemas.openxmlformats.org/officeDocument/2006/relationships/slideLayout" Target="../slideLayouts/slideLayout6.xml"/><Relationship Id="rId2" Type="http://schemas.openxmlformats.org/officeDocument/2006/relationships/hyperlink" Target="https://xulychatthai.evergreen.edu.v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768096" y="1146048"/>
            <a:ext cx="9997440" cy="1446550"/>
          </a:xfrm>
          <a:prstGeom prst="rect">
            <a:avLst/>
          </a:prstGeom>
          <a:noFill/>
        </p:spPr>
        <p:txBody>
          <a:bodyPr wrap="square" rtlCol="0">
            <a:spAutoFit/>
          </a:bodyPr>
          <a:lstStyle/>
          <a:p>
            <a:pPr algn="ctr"/>
            <a:r>
              <a:rPr lang="en-US" sz="4400" b="1">
                <a:latin typeface="Arial Hebrew" charset="-79"/>
                <a:ea typeface="Arial Hebrew" charset="-79"/>
                <a:cs typeface="Arial Hebrew" charset="-79"/>
              </a:rPr>
              <a:t>Tình hình tái chế, tái sử dụng các loại</a:t>
            </a:r>
          </a:p>
          <a:p>
            <a:pPr algn="ctr"/>
            <a:r>
              <a:rPr lang="en-US" sz="4400" b="1">
                <a:latin typeface="Arial Hebrew" charset="-79"/>
                <a:ea typeface="Arial Hebrew" charset="-79"/>
                <a:cs typeface="Arial Hebrew" charset="-79"/>
              </a:rPr>
              <a:t>Rác Thải ở Việt Nam</a:t>
            </a:r>
          </a:p>
        </p:txBody>
      </p:sp>
      <p:sp>
        <p:nvSpPr>
          <p:cNvPr id="7" name="TextBox 6"/>
          <p:cNvSpPr txBox="1"/>
          <p:nvPr/>
        </p:nvSpPr>
        <p:spPr>
          <a:xfrm>
            <a:off x="1146047" y="4246596"/>
            <a:ext cx="5311575" cy="523220"/>
          </a:xfrm>
          <a:prstGeom prst="rect">
            <a:avLst/>
          </a:prstGeom>
          <a:noFill/>
        </p:spPr>
        <p:txBody>
          <a:bodyPr wrap="square" rtlCol="0">
            <a:spAutoFit/>
          </a:bodyPr>
          <a:lstStyle/>
          <a:p>
            <a:r>
              <a:rPr lang="en-US" sz="2400"/>
              <a:t>Môn học: Con người và môi </a:t>
            </a:r>
            <a:r>
              <a:rPr lang="en-US" sz="2800"/>
              <a:t>trường</a:t>
            </a:r>
            <a:endParaRPr lang="en-US" sz="2400"/>
          </a:p>
        </p:txBody>
      </p:sp>
      <p:sp>
        <p:nvSpPr>
          <p:cNvPr id="8" name="TextBox 7"/>
          <p:cNvSpPr txBox="1"/>
          <p:nvPr/>
        </p:nvSpPr>
        <p:spPr>
          <a:xfrm>
            <a:off x="1146047" y="4786021"/>
            <a:ext cx="1580711" cy="461665"/>
          </a:xfrm>
          <a:prstGeom prst="rect">
            <a:avLst/>
          </a:prstGeom>
          <a:noFill/>
        </p:spPr>
        <p:txBody>
          <a:bodyPr wrap="square" rtlCol="0">
            <a:spAutoFit/>
          </a:bodyPr>
          <a:lstStyle/>
          <a:p>
            <a:r>
              <a:rPr lang="en-US" sz="2400"/>
              <a:t>Nhóm : 8 </a:t>
            </a:r>
          </a:p>
        </p:txBody>
      </p:sp>
      <p:sp>
        <p:nvSpPr>
          <p:cNvPr id="9" name="TextBox 8"/>
          <p:cNvSpPr txBox="1"/>
          <p:nvPr/>
        </p:nvSpPr>
        <p:spPr>
          <a:xfrm>
            <a:off x="6998208" y="4327671"/>
            <a:ext cx="4876800" cy="1938992"/>
          </a:xfrm>
          <a:prstGeom prst="rect">
            <a:avLst/>
          </a:prstGeom>
          <a:noFill/>
        </p:spPr>
        <p:txBody>
          <a:bodyPr wrap="square" rtlCol="0">
            <a:spAutoFit/>
          </a:bodyPr>
          <a:lstStyle/>
          <a:p>
            <a:r>
              <a:rPr lang="en-US" sz="2400">
                <a:latin typeface="Times" charset="0"/>
                <a:ea typeface="Times" charset="0"/>
                <a:cs typeface="Times" charset="0"/>
              </a:rPr>
              <a:t>Tên Thành Viên:</a:t>
            </a:r>
          </a:p>
          <a:p>
            <a:r>
              <a:rPr lang="en-US" sz="2400">
                <a:latin typeface="Times" charset="0"/>
                <a:ea typeface="Times" charset="0"/>
                <a:cs typeface="Times" charset="0"/>
              </a:rPr>
              <a:t>- Nguyễn Văn Tèo </a:t>
            </a:r>
          </a:p>
          <a:p>
            <a:r>
              <a:rPr lang="en-US" sz="2400">
                <a:latin typeface="Times" charset="0"/>
                <a:ea typeface="Times" charset="0"/>
                <a:cs typeface="Times" charset="0"/>
              </a:rPr>
              <a:t>- Nguyễn Trường Sanh</a:t>
            </a:r>
          </a:p>
          <a:p>
            <a:r>
              <a:rPr lang="en-US" sz="2400">
                <a:latin typeface="Times" charset="0"/>
                <a:ea typeface="Times" charset="0"/>
                <a:cs typeface="Times" charset="0"/>
              </a:rPr>
              <a:t>- Phan Minh Chiến</a:t>
            </a:r>
          </a:p>
          <a:p>
            <a:r>
              <a:rPr lang="en-US" sz="2400">
                <a:latin typeface="Times" charset="0"/>
                <a:ea typeface="Times" charset="0"/>
                <a:cs typeface="Times" charset="0"/>
              </a:rPr>
              <a:t>- Lại Hồng Phát</a:t>
            </a:r>
          </a:p>
        </p:txBody>
      </p:sp>
      <p:sp>
        <p:nvSpPr>
          <p:cNvPr id="10" name="TextBox 9"/>
          <p:cNvSpPr txBox="1"/>
          <p:nvPr/>
        </p:nvSpPr>
        <p:spPr>
          <a:xfrm>
            <a:off x="1146048" y="3167747"/>
            <a:ext cx="6242304" cy="584775"/>
          </a:xfrm>
          <a:prstGeom prst="rect">
            <a:avLst/>
          </a:prstGeom>
          <a:noFill/>
        </p:spPr>
        <p:txBody>
          <a:bodyPr wrap="square" rtlCol="0">
            <a:spAutoFit/>
          </a:bodyPr>
          <a:lstStyle/>
          <a:p>
            <a:r>
              <a:rPr lang="en-US" sz="3200"/>
              <a:t>Giáo Viên: Thầy Trịnh Trọng Nguyễn</a:t>
            </a: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072" y="0"/>
            <a:ext cx="1146048" cy="1146048"/>
          </a:xfrm>
          <a:prstGeom prst="rect">
            <a:avLst/>
          </a:prstGeom>
        </p:spPr>
      </p:pic>
    </p:spTree>
    <p:extLst>
      <p:ext uri="{BB962C8B-B14F-4D97-AF65-F5344CB8AC3E}">
        <p14:creationId xmlns:p14="http://schemas.microsoft.com/office/powerpoint/2010/main" val="1599418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II.  Hiện trạng :</a:t>
            </a:r>
            <a:br>
              <a:rPr lang="en-US" sz="2800" i="0">
                <a:latin typeface="Arial Hebrew" charset="-79"/>
                <a:ea typeface="Arial Hebrew" charset="-79"/>
                <a:cs typeface="Arial Hebrew" charset="-79"/>
              </a:rPr>
            </a:br>
            <a:r>
              <a:rPr lang="en-US" sz="2800" b="1" i="0">
                <a:latin typeface="Arial Hebrew" charset="-79"/>
                <a:ea typeface="Arial Hebrew" charset="-79"/>
                <a:cs typeface="Arial Hebrew" charset="-79"/>
              </a:rPr>
              <a:t>III. Tái chế, tái sử dụng:</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sp>
        <p:nvSpPr>
          <p:cNvPr id="2" name="TextBox 1"/>
          <p:cNvSpPr txBox="1"/>
          <p:nvPr/>
        </p:nvSpPr>
        <p:spPr>
          <a:xfrm>
            <a:off x="4888992" y="145994"/>
            <a:ext cx="7010399" cy="3323987"/>
          </a:xfrm>
          <a:prstGeom prst="rect">
            <a:avLst/>
          </a:prstGeom>
          <a:noFill/>
        </p:spPr>
        <p:txBody>
          <a:bodyPr wrap="square" rtlCol="0">
            <a:spAutoFit/>
          </a:bodyPr>
          <a:lstStyle/>
          <a:p>
            <a:endParaRPr lang="en-US">
              <a:latin typeface="Arial" charset="0"/>
              <a:ea typeface="Arial" charset="0"/>
              <a:cs typeface="Arial" charset="0"/>
            </a:endParaRPr>
          </a:p>
          <a:p>
            <a:r>
              <a:rPr lang="en-US" sz="2800" b="1">
                <a:latin typeface="Arial" charset="0"/>
                <a:ea typeface="Arial" charset="0"/>
                <a:cs typeface="Arial" charset="0"/>
              </a:rPr>
              <a:t>Tái chế giúp tiết kiệm tiền</a:t>
            </a:r>
          </a:p>
          <a:p>
            <a:endParaRPr lang="en-US" sz="2000" b="1">
              <a:latin typeface="Arial" charset="0"/>
              <a:ea typeface="Arial" charset="0"/>
              <a:cs typeface="Arial" charset="0"/>
            </a:endParaRPr>
          </a:p>
          <a:p>
            <a:pPr marL="285750" indent="-285750">
              <a:buFont typeface="Wingdings" charset="2"/>
              <a:buChar char="Ø"/>
            </a:pPr>
            <a:r>
              <a:rPr lang="en-US">
                <a:latin typeface="Arial" charset="0"/>
                <a:ea typeface="Arial" charset="0"/>
                <a:cs typeface="Arial" charset="0"/>
              </a:rPr>
              <a:t>Suy nghĩ cho rằng chi phí tái chế cao hơn chi phí hủy là không đúng. Bán những vật liệu có thể tái chế sẽ bù đắp được chi phí phụ trội cho việc thu nhặt và chế biến chất thải có thể tái chế, làm cho việc tái chế thành lựa chọn rẻ hơn cho cộng đồng.</a:t>
            </a:r>
          </a:p>
          <a:p>
            <a:pPr marL="285750" indent="-285750">
              <a:buFont typeface="Wingdings" charset="2"/>
              <a:buChar char="Ø"/>
            </a:pPr>
            <a:endParaRPr lang="en-US">
              <a:latin typeface="Arial" charset="0"/>
              <a:ea typeface="Arial" charset="0"/>
              <a:cs typeface="Arial" charset="0"/>
            </a:endParaRPr>
          </a:p>
          <a:p>
            <a:pPr marL="285750" indent="-285750">
              <a:buFont typeface="Wingdings" charset="2"/>
              <a:buChar char="Ø"/>
            </a:pPr>
            <a:r>
              <a:rPr lang="en-US">
                <a:latin typeface="Arial" charset="0"/>
                <a:ea typeface="Arial" charset="0"/>
                <a:cs typeface="Arial" charset="0"/>
              </a:rPr>
              <a:t>Ví dụ: Tại một địa phương ở Anh, chi phí có việc chôn lấp rác thải cao hơn 3 lần so với việc tái chế. </a:t>
            </a:r>
          </a:p>
          <a:p>
            <a:pPr marL="285750" indent="-285750">
              <a:buFont typeface="Wingdings" charset="2"/>
              <a:buChar char="Ø"/>
            </a:pPr>
            <a:r>
              <a:rPr lang="en-US">
                <a:latin typeface="Arial" charset="0"/>
                <a:ea typeface="Arial" charset="0"/>
                <a:cs typeface="Arial" charset="0"/>
              </a:rPr>
              <a:t>Chúng ta hãy xem bảng dưới đây:</a:t>
            </a:r>
          </a:p>
        </p:txBody>
      </p:sp>
      <p:graphicFrame>
        <p:nvGraphicFramePr>
          <p:cNvPr id="3" name="Table 2"/>
          <p:cNvGraphicFramePr>
            <a:graphicFrameLocks noGrp="1"/>
          </p:cNvGraphicFramePr>
          <p:nvPr>
            <p:extLst>
              <p:ext uri="{D42A27DB-BD31-4B8C-83A1-F6EECF244321}">
                <p14:modId xmlns:p14="http://schemas.microsoft.com/office/powerpoint/2010/main" val="1995399072"/>
              </p:ext>
            </p:extLst>
          </p:nvPr>
        </p:nvGraphicFramePr>
        <p:xfrm>
          <a:off x="4888992" y="3614856"/>
          <a:ext cx="6803136" cy="2554295"/>
        </p:xfrm>
        <a:graphic>
          <a:graphicData uri="http://schemas.openxmlformats.org/drawingml/2006/table">
            <a:tbl>
              <a:tblPr/>
              <a:tblGrid>
                <a:gridCol w="2747420"/>
                <a:gridCol w="2027858"/>
                <a:gridCol w="2027858"/>
              </a:tblGrid>
              <a:tr h="420350">
                <a:tc>
                  <a:txBody>
                    <a:bodyPr/>
                    <a:lstStyle/>
                    <a:p>
                      <a:pPr fontAlgn="ctr"/>
                      <a:r>
                        <a:rPr lang="sk-SK" sz="2000">
                          <a:solidFill>
                            <a:srgbClr val="000000"/>
                          </a:solidFill>
                          <a:effectLst/>
                          <a:latin typeface="Times" charset="0"/>
                          <a:ea typeface="Times" charset="0"/>
                          <a:cs typeface="Times" charset="0"/>
                        </a:rPr>
                        <a:t> </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sz="2000" b="1">
                          <a:solidFill>
                            <a:srgbClr val="000000"/>
                          </a:solidFill>
                          <a:effectLst/>
                          <a:latin typeface="Times" charset="0"/>
                          <a:ea typeface="Times" charset="0"/>
                          <a:cs typeface="Times" charset="0"/>
                        </a:rPr>
                        <a:t>Rác thải</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sz="2000" b="1">
                          <a:solidFill>
                            <a:srgbClr val="000000"/>
                          </a:solidFill>
                          <a:effectLst/>
                          <a:latin typeface="Times" charset="0"/>
                          <a:ea typeface="Times" charset="0"/>
                          <a:cs typeface="Times" charset="0"/>
                        </a:rPr>
                        <a:t>Tái chế</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20350">
                <a:tc>
                  <a:txBody>
                    <a:bodyPr/>
                    <a:lstStyle/>
                    <a:p>
                      <a:pPr fontAlgn="ctr"/>
                      <a:r>
                        <a:rPr lang="en-US" sz="2000" b="1">
                          <a:solidFill>
                            <a:srgbClr val="000000"/>
                          </a:solidFill>
                          <a:effectLst/>
                          <a:latin typeface="Times" charset="0"/>
                          <a:ea typeface="Times" charset="0"/>
                          <a:cs typeface="Times" charset="0"/>
                        </a:rPr>
                        <a:t>Thu gom</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sz="2000">
                          <a:solidFill>
                            <a:srgbClr val="000000"/>
                          </a:solidFill>
                          <a:effectLst/>
                          <a:latin typeface="Times" charset="0"/>
                          <a:ea typeface="Times" charset="0"/>
                          <a:cs typeface="Times" charset="0"/>
                        </a:rPr>
                        <a:t>60 USD/tấn</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sz="2000">
                          <a:solidFill>
                            <a:srgbClr val="000000"/>
                          </a:solidFill>
                          <a:effectLst/>
                          <a:latin typeface="Times" charset="0"/>
                          <a:ea typeface="Times" charset="0"/>
                          <a:cs typeface="Times" charset="0"/>
                        </a:rPr>
                        <a:t>70 USD/tấn</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20350">
                <a:tc>
                  <a:txBody>
                    <a:bodyPr/>
                    <a:lstStyle/>
                    <a:p>
                      <a:pPr fontAlgn="ctr"/>
                      <a:r>
                        <a:rPr lang="en-US" sz="2000" b="1">
                          <a:solidFill>
                            <a:srgbClr val="000000"/>
                          </a:solidFill>
                          <a:effectLst/>
                          <a:latin typeface="Times" charset="0"/>
                          <a:ea typeface="Times" charset="0"/>
                          <a:cs typeface="Times" charset="0"/>
                        </a:rPr>
                        <a:t>Phí chôn lấp</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sz="2000">
                          <a:solidFill>
                            <a:srgbClr val="000000"/>
                          </a:solidFill>
                          <a:effectLst/>
                          <a:latin typeface="Times" charset="0"/>
                          <a:ea typeface="Times" charset="0"/>
                          <a:cs typeface="Times" charset="0"/>
                        </a:rPr>
                        <a:t>20 USD/tấn</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sk-SK" sz="2000">
                          <a:solidFill>
                            <a:srgbClr val="000000"/>
                          </a:solidFill>
                          <a:effectLst/>
                          <a:latin typeface="Times" charset="0"/>
                          <a:ea typeface="Times" charset="0"/>
                          <a:cs typeface="Times" charset="0"/>
                        </a:rPr>
                        <a:t> </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52545">
                <a:tc>
                  <a:txBody>
                    <a:bodyPr/>
                    <a:lstStyle/>
                    <a:p>
                      <a:pPr fontAlgn="ctr"/>
                      <a:r>
                        <a:rPr lang="en-US" sz="2000" b="1">
                          <a:solidFill>
                            <a:srgbClr val="000000"/>
                          </a:solidFill>
                          <a:effectLst/>
                          <a:latin typeface="Times" charset="0"/>
                          <a:ea typeface="Times" charset="0"/>
                          <a:cs typeface="Times" charset="0"/>
                        </a:rPr>
                        <a:t>Xử lý tại cơ sở tái chế</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sk-SK" sz="2000">
                          <a:solidFill>
                            <a:srgbClr val="000000"/>
                          </a:solidFill>
                          <a:effectLst/>
                          <a:latin typeface="Times" charset="0"/>
                          <a:ea typeface="Times" charset="0"/>
                          <a:cs typeface="Times" charset="0"/>
                        </a:rPr>
                        <a:t> </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sz="2000">
                          <a:solidFill>
                            <a:srgbClr val="000000"/>
                          </a:solidFill>
                          <a:effectLst/>
                          <a:latin typeface="Times" charset="0"/>
                          <a:ea typeface="Times" charset="0"/>
                          <a:cs typeface="Times" charset="0"/>
                        </a:rPr>
                        <a:t>45 USD/tấn</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20350">
                <a:tc>
                  <a:txBody>
                    <a:bodyPr/>
                    <a:lstStyle/>
                    <a:p>
                      <a:pPr fontAlgn="ctr"/>
                      <a:r>
                        <a:rPr lang="en-US" sz="2000" b="1">
                          <a:solidFill>
                            <a:srgbClr val="000000"/>
                          </a:solidFill>
                          <a:effectLst/>
                          <a:latin typeface="Times" charset="0"/>
                          <a:ea typeface="Times" charset="0"/>
                          <a:cs typeface="Times" charset="0"/>
                        </a:rPr>
                        <a:t>Bán vật liệu tái chế</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sk-SK" sz="2000">
                          <a:solidFill>
                            <a:srgbClr val="000000"/>
                          </a:solidFill>
                          <a:effectLst/>
                          <a:latin typeface="Times" charset="0"/>
                          <a:ea typeface="Times" charset="0"/>
                          <a:cs typeface="Times" charset="0"/>
                        </a:rPr>
                        <a:t> </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pt-BR" sz="2000">
                          <a:solidFill>
                            <a:srgbClr val="000000"/>
                          </a:solidFill>
                          <a:effectLst/>
                          <a:latin typeface="Times" charset="0"/>
                          <a:ea typeface="Times" charset="0"/>
                          <a:cs typeface="Times" charset="0"/>
                        </a:rPr>
                        <a:t>(90 USD/tấn)</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20350">
                <a:tc>
                  <a:txBody>
                    <a:bodyPr/>
                    <a:lstStyle/>
                    <a:p>
                      <a:pPr fontAlgn="ctr"/>
                      <a:r>
                        <a:rPr lang="en-US" sz="2000" b="1">
                          <a:solidFill>
                            <a:srgbClr val="000000"/>
                          </a:solidFill>
                          <a:effectLst/>
                          <a:latin typeface="Times" charset="0"/>
                          <a:ea typeface="Times" charset="0"/>
                          <a:cs typeface="Times" charset="0"/>
                        </a:rPr>
                        <a:t>CHI PHÍ RÒNG</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sz="2000" b="1">
                          <a:solidFill>
                            <a:srgbClr val="000000"/>
                          </a:solidFill>
                          <a:effectLst/>
                          <a:latin typeface="Times" charset="0"/>
                          <a:ea typeface="Times" charset="0"/>
                          <a:cs typeface="Times" charset="0"/>
                        </a:rPr>
                        <a:t>80 USD/tấn</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sz="2000" b="1">
                          <a:solidFill>
                            <a:srgbClr val="000000"/>
                          </a:solidFill>
                          <a:effectLst/>
                          <a:latin typeface="Times" charset="0"/>
                          <a:ea typeface="Times" charset="0"/>
                          <a:cs typeface="Times" charset="0"/>
                        </a:rPr>
                        <a:t>25 USD/tấn</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0262596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4888993" y="905479"/>
            <a:ext cx="6608063" cy="51398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0" tIns="0" rIns="0" bIns="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a:ln>
                  <a:noFill/>
                </a:ln>
                <a:solidFill>
                  <a:schemeClr val="tx1"/>
                </a:solidFill>
                <a:effectLst/>
                <a:latin typeface="Arial" charset="0"/>
              </a:rPr>
              <a:t>Tái chế giúp giảm ô nhiễm</a:t>
            </a:r>
            <a:r>
              <a:rPr kumimoji="0" lang="en-US" altLang="en-US" sz="2800" b="0" i="0" u="none" strike="noStrike" cap="none" normalizeH="0" baseline="0">
                <a:ln>
                  <a:noFill/>
                </a:ln>
                <a:solidFill>
                  <a:schemeClr val="tx1"/>
                </a:solidFill>
                <a:effectLst/>
                <a:latin typeface="Arial" charset="0"/>
              </a:rPr>
              <a:t/>
            </a:r>
            <a:br>
              <a:rPr kumimoji="0" lang="en-US" altLang="en-US" sz="2800" b="0" i="0" u="none" strike="noStrike" cap="none" normalizeH="0" baseline="0">
                <a:ln>
                  <a:noFill/>
                </a:ln>
                <a:solidFill>
                  <a:schemeClr val="tx1"/>
                </a:solidFill>
                <a:effectLst/>
                <a:latin typeface="Arial" charset="0"/>
              </a:rPr>
            </a:br>
            <a:endParaRPr lang="en-US" altLang="en-US">
              <a:latin typeface="Arial" charset="0"/>
            </a:endParaRP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r>
              <a:rPr kumimoji="0" lang="en-US" altLang="en-US" sz="1800" b="0" i="0" u="none" strike="noStrike" cap="none" normalizeH="0" baseline="0">
                <a:ln>
                  <a:noFill/>
                </a:ln>
                <a:solidFill>
                  <a:schemeClr val="tx1"/>
                </a:solidFill>
                <a:effectLst/>
                <a:latin typeface="Arial" charset="0"/>
              </a:rPr>
              <a:t>Giảm thiểu việc hủy hoại môi trường do khai thác kim loại, dầu mỏ và cây lấy gỗ. Tất nhiên khi sản xuất sẽ luôn gây ra một mức độ ô nhiễm nhất định kể cả khi tái chế, nhưng sử dụng vật liệu tái chế sẽ giúp giảm đáng kể việc ô nhiễm so với việc sử dụng vật liệu mới.</a:t>
            </a: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endParaRPr lang="en-US" altLang="en-US">
              <a:latin typeface="Arial" charset="0"/>
            </a:endParaRP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endParaRPr kumimoji="0" lang="en-US" altLang="en-US" sz="1800" b="0" i="0" u="none" strike="noStrike" cap="none" normalizeH="0" baseline="0">
              <a:ln>
                <a:noFill/>
              </a:ln>
              <a:solidFill>
                <a:schemeClr val="tx1"/>
              </a:solidFill>
              <a:effectLst/>
              <a:latin typeface="Arial" charset="0"/>
            </a:endParaRP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endParaRPr lang="en-US" altLang="en-US">
              <a:latin typeface="Arial" charset="0"/>
            </a:endParaRP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endParaRPr kumimoji="0" lang="en-US" altLang="en-US" sz="1800" b="0" i="0" u="none" strike="noStrike" cap="none" normalizeH="0" baseline="0">
              <a:ln>
                <a:noFill/>
              </a:ln>
              <a:solidFill>
                <a:schemeClr val="tx1"/>
              </a:solidFill>
              <a:effectLst/>
              <a:latin typeface="Arial" charset="0"/>
            </a:endParaRP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endParaRPr lang="en-US" altLang="en-US">
              <a:latin typeface="Arial" charset="0"/>
            </a:endParaRP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endParaRPr kumimoji="0" lang="en-US" altLang="en-US" sz="1800" b="0" i="0" u="none" strike="noStrike" cap="none" normalizeH="0" baseline="0">
              <a:ln>
                <a:noFill/>
              </a:ln>
              <a:solidFill>
                <a:schemeClr val="tx1"/>
              </a:solidFill>
              <a:effectLst/>
              <a:latin typeface="Arial" charset="0"/>
            </a:endParaRP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endParaRPr kumimoji="0" lang="en-US" altLang="en-US" sz="1800" b="0" i="0" u="none" strike="noStrike" cap="none" normalizeH="0" baseline="0">
              <a:ln>
                <a:noFill/>
              </a:ln>
              <a:solidFill>
                <a:schemeClr val="tx1"/>
              </a:solidFill>
              <a:effectLst/>
              <a:latin typeface="Arial" charset="0"/>
            </a:endParaRP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endParaRPr lang="en-US" altLang="en-US">
              <a:latin typeface="Arial" charset="0"/>
            </a:endParaRPr>
          </a:p>
          <a:p>
            <a:pPr marL="285750" marR="0" lvl="0" indent="-285750" algn="l" defTabSz="914400" rtl="0" eaLnBrk="0" fontAlgn="base" latinLnBrk="0" hangingPunct="0">
              <a:lnSpc>
                <a:spcPct val="100000"/>
              </a:lnSpc>
              <a:spcBef>
                <a:spcPct val="0"/>
              </a:spcBef>
              <a:spcAft>
                <a:spcPct val="0"/>
              </a:spcAft>
              <a:buClrTx/>
              <a:buSzTx/>
              <a:buFont typeface="Wingdings" charset="2"/>
              <a:buChar char="Ø"/>
              <a:tabLst/>
            </a:pPr>
            <a:r>
              <a:rPr kumimoji="0" lang="en-US" altLang="en-US" sz="1800" b="0" i="0" u="none" strike="noStrike" cap="none" normalizeH="0" baseline="0">
                <a:ln>
                  <a:noFill/>
                </a:ln>
                <a:solidFill>
                  <a:schemeClr val="tx1"/>
                </a:solidFill>
                <a:effectLst/>
                <a:latin typeface="Arial" charset="0"/>
              </a:rPr>
              <a:t>Tái chế và tái sản xuất hiệu quả hơn nhiều lần trong việc giảm phát thải khí nhà kính so với việc chôn lấp rác thải và sử dụng nguyên liệu mới.</a:t>
            </a:r>
          </a:p>
        </p:txBody>
      </p:sp>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II.  Hiện trạng :</a:t>
            </a:r>
            <a:br>
              <a:rPr lang="en-US" sz="2800" i="0">
                <a:latin typeface="Arial Hebrew" charset="-79"/>
                <a:ea typeface="Arial Hebrew" charset="-79"/>
                <a:cs typeface="Arial Hebrew" charset="-79"/>
              </a:rPr>
            </a:br>
            <a:r>
              <a:rPr lang="en-US" sz="2800" b="1" i="0">
                <a:latin typeface="Arial Hebrew" charset="-79"/>
                <a:ea typeface="Arial Hebrew" charset="-79"/>
                <a:cs typeface="Arial Hebrew" charset="-79"/>
              </a:rPr>
              <a:t>III. Tái chế, tái sử dụng:</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graphicFrame>
        <p:nvGraphicFramePr>
          <p:cNvPr id="4" name="Table 3"/>
          <p:cNvGraphicFramePr>
            <a:graphicFrameLocks noGrp="1"/>
          </p:cNvGraphicFramePr>
          <p:nvPr>
            <p:extLst>
              <p:ext uri="{D42A27DB-BD31-4B8C-83A1-F6EECF244321}">
                <p14:modId xmlns:p14="http://schemas.microsoft.com/office/powerpoint/2010/main" val="13150294"/>
              </p:ext>
            </p:extLst>
          </p:nvPr>
        </p:nvGraphicFramePr>
        <p:xfrm>
          <a:off x="4888992" y="3157728"/>
          <a:ext cx="6608064" cy="1671191"/>
        </p:xfrm>
        <a:graphic>
          <a:graphicData uri="http://schemas.openxmlformats.org/drawingml/2006/table">
            <a:tbl>
              <a:tblPr/>
              <a:tblGrid>
                <a:gridCol w="2202688"/>
                <a:gridCol w="2202688"/>
                <a:gridCol w="2202688"/>
              </a:tblGrid>
              <a:tr h="919351">
                <a:tc>
                  <a:txBody>
                    <a:bodyPr/>
                    <a:lstStyle/>
                    <a:p>
                      <a:pPr fontAlgn="ctr"/>
                      <a:r>
                        <a:rPr lang="en-US">
                          <a:solidFill>
                            <a:srgbClr val="000000"/>
                          </a:solidFill>
                          <a:effectLst/>
                        </a:rPr>
                        <a:t>Vật liệu tái chế</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a:solidFill>
                            <a:srgbClr val="000000"/>
                          </a:solidFill>
                          <a:effectLst/>
                        </a:rPr>
                        <a:t>Mức độ </a:t>
                      </a:r>
                      <a:r>
                        <a:rPr lang="en-US" b="1">
                          <a:solidFill>
                            <a:srgbClr val="000000"/>
                          </a:solidFill>
                          <a:effectLst/>
                          <a:latin typeface="Arial" charset="0"/>
                        </a:rPr>
                        <a:t>giảm</a:t>
                      </a:r>
                      <a:r>
                        <a:rPr lang="en-US">
                          <a:solidFill>
                            <a:srgbClr val="000000"/>
                          </a:solidFill>
                          <a:effectLst/>
                        </a:rPr>
                        <a:t> ô nhiễm không khí</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en-US">
                          <a:solidFill>
                            <a:srgbClr val="000000"/>
                          </a:solidFill>
                          <a:effectLst/>
                        </a:rPr>
                        <a:t>Mức độ </a:t>
                      </a:r>
                      <a:r>
                        <a:rPr lang="en-US" b="1">
                          <a:solidFill>
                            <a:srgbClr val="000000"/>
                          </a:solidFill>
                          <a:effectLst/>
                          <a:latin typeface="Arial" charset="0"/>
                        </a:rPr>
                        <a:t>giảm</a:t>
                      </a:r>
                      <a:r>
                        <a:rPr lang="en-US">
                          <a:solidFill>
                            <a:srgbClr val="000000"/>
                          </a:solidFill>
                          <a:effectLst/>
                        </a:rPr>
                        <a:t> ô nhiễm nguồn nước</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a:txBody>
                    <a:bodyPr/>
                    <a:lstStyle/>
                    <a:p>
                      <a:pPr fontAlgn="ctr"/>
                      <a:r>
                        <a:rPr lang="en-US" b="1">
                          <a:solidFill>
                            <a:srgbClr val="000000"/>
                          </a:solidFill>
                          <a:effectLst/>
                        </a:rPr>
                        <a:t>Giấy trắng</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mr-IN">
                          <a:solidFill>
                            <a:srgbClr val="000000"/>
                          </a:solidFill>
                          <a:effectLst/>
                        </a:rPr>
                        <a:t>74%</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mr-IN">
                          <a:solidFill>
                            <a:srgbClr val="000000"/>
                          </a:solidFill>
                          <a:effectLst/>
                        </a:rPr>
                        <a:t>35%</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a:txBody>
                    <a:bodyPr/>
                    <a:lstStyle/>
                    <a:p>
                      <a:pPr fontAlgn="ctr"/>
                      <a:r>
                        <a:rPr lang="en-US" b="1">
                          <a:solidFill>
                            <a:srgbClr val="000000"/>
                          </a:solidFill>
                          <a:effectLst/>
                        </a:rPr>
                        <a:t>Vỏ hộp thiếc</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mr-IN">
                          <a:solidFill>
                            <a:srgbClr val="000000"/>
                          </a:solidFill>
                          <a:effectLst/>
                        </a:rPr>
                        <a:t>95%</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fontAlgn="ctr"/>
                      <a:r>
                        <a:rPr lang="mr-IN">
                          <a:solidFill>
                            <a:srgbClr val="000000"/>
                          </a:solidFill>
                          <a:effectLst/>
                        </a:rPr>
                        <a:t>97%</a:t>
                      </a:r>
                    </a:p>
                  </a:txBody>
                  <a:tcPr marL="63500" marR="63500" marT="50800" marB="508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084456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II.  Hiện trạng :</a:t>
            </a:r>
            <a:br>
              <a:rPr lang="en-US" sz="2800" i="0">
                <a:latin typeface="Arial Hebrew" charset="-79"/>
                <a:ea typeface="Arial Hebrew" charset="-79"/>
                <a:cs typeface="Arial Hebrew" charset="-79"/>
              </a:rPr>
            </a:br>
            <a:r>
              <a:rPr lang="en-US" sz="2800" b="1" i="0">
                <a:latin typeface="Arial Hebrew" charset="-79"/>
                <a:ea typeface="Arial Hebrew" charset="-79"/>
                <a:cs typeface="Arial Hebrew" charset="-79"/>
              </a:rPr>
              <a:t>III. Tái chế, tái sử dụng:</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sp>
        <p:nvSpPr>
          <p:cNvPr id="2" name="TextBox 1"/>
          <p:cNvSpPr txBox="1"/>
          <p:nvPr/>
        </p:nvSpPr>
        <p:spPr>
          <a:xfrm>
            <a:off x="4888992" y="890709"/>
            <a:ext cx="7010399" cy="4801314"/>
          </a:xfrm>
          <a:prstGeom prst="rect">
            <a:avLst/>
          </a:prstGeom>
          <a:noFill/>
        </p:spPr>
        <p:txBody>
          <a:bodyPr wrap="square" rtlCol="0">
            <a:spAutoFit/>
          </a:bodyPr>
          <a:lstStyle/>
          <a:p>
            <a:endParaRPr lang="en-US">
              <a:latin typeface="Arial" charset="0"/>
              <a:ea typeface="Arial" charset="0"/>
              <a:cs typeface="Arial" charset="0"/>
            </a:endParaRPr>
          </a:p>
          <a:p>
            <a:pPr marL="285750" indent="-285750">
              <a:buFont typeface="Wingdings" charset="2"/>
              <a:buChar char="Ø"/>
            </a:pPr>
            <a:r>
              <a:rPr lang="en-US">
                <a:latin typeface="Arial" charset="0"/>
                <a:ea typeface="Arial" charset="0"/>
                <a:cs typeface="Arial" charset="0"/>
              </a:rPr>
              <a:t>Tái chế từ rác thải hỗn hợp bằng phương pháp Điện Rác:</a:t>
            </a:r>
          </a:p>
          <a:p>
            <a:pPr marL="285750" indent="-285750">
              <a:buFont typeface="Wingdings" charset="2"/>
              <a:buChar char="Ø"/>
            </a:pPr>
            <a:r>
              <a:rPr lang="en-US">
                <a:latin typeface="Arial" charset="0"/>
                <a:ea typeface="Arial" charset="0"/>
                <a:cs typeface="Arial" charset="0"/>
              </a:rPr>
              <a:t>Phương pháp điện rác, được áp dụng vào cuối năm 2017, là sử dụng chất thải rắn để tạo ra nguồn điện và than Cacbon.</a:t>
            </a:r>
          </a:p>
          <a:p>
            <a:pPr marL="285750" indent="-285750">
              <a:buFont typeface="Wingdings" charset="2"/>
              <a:buChar char="Ø"/>
            </a:pPr>
            <a:r>
              <a:rPr lang="en-US">
                <a:latin typeface="Arial" charset="0"/>
                <a:ea typeface="Arial" charset="0"/>
                <a:cs typeface="Arial" charset="0"/>
              </a:rPr>
              <a:t>Phương pháp này được ông Nguyễn Gia Long áp ở tỉnh Hà Nam.</a:t>
            </a:r>
          </a:p>
          <a:p>
            <a:pPr marL="285750" indent="-285750">
              <a:buFont typeface="Wingdings" charset="2"/>
              <a:buChar char="Ø"/>
            </a:pPr>
            <a:r>
              <a:rPr lang="en-US">
                <a:latin typeface="Arial" charset="0"/>
                <a:ea typeface="Arial" charset="0"/>
                <a:cs typeface="Arial" charset="0"/>
              </a:rPr>
              <a:t>Ưu điểm :</a:t>
            </a:r>
          </a:p>
          <a:p>
            <a:pPr marL="742950" lvl="1" indent="-285750">
              <a:buFontTx/>
              <a:buChar char="-"/>
            </a:pPr>
            <a:r>
              <a:rPr lang="en-US">
                <a:latin typeface="Arial" charset="0"/>
                <a:ea typeface="Arial" charset="0"/>
                <a:cs typeface="Arial" charset="0"/>
              </a:rPr>
              <a:t>Hệ thống tự động và khép kín, không phát sinh khí thải.</a:t>
            </a:r>
          </a:p>
          <a:p>
            <a:pPr marL="742950" lvl="1" indent="-285750">
              <a:buFontTx/>
              <a:buChar char="-"/>
            </a:pPr>
            <a:r>
              <a:rPr lang="en-US">
                <a:latin typeface="Arial" charset="0"/>
                <a:ea typeface="Arial" charset="0"/>
                <a:cs typeface="Arial" charset="0"/>
              </a:rPr>
              <a:t>Không cần phân loại rác thải đầu vào.</a:t>
            </a:r>
          </a:p>
          <a:p>
            <a:pPr marL="742950" lvl="1" indent="-285750">
              <a:buFontTx/>
              <a:buChar char="-"/>
            </a:pPr>
            <a:r>
              <a:rPr lang="en-US">
                <a:latin typeface="Arial" charset="0"/>
                <a:ea typeface="Arial" charset="0"/>
                <a:cs typeface="Arial" charset="0"/>
              </a:rPr>
              <a:t>Rác thải đầu ra là than Cacbon, không còn ô nhiễm, và sử dụng khí thải làm Nhiệt Điện.</a:t>
            </a:r>
          </a:p>
          <a:p>
            <a:pPr marL="285750" indent="-285750">
              <a:buFont typeface="Wingdings" charset="2"/>
              <a:buChar char="Ø"/>
            </a:pPr>
            <a:r>
              <a:rPr lang="en-US">
                <a:latin typeface="Arial" charset="0"/>
                <a:ea typeface="Arial" charset="0"/>
                <a:cs typeface="Arial" charset="0"/>
              </a:rPr>
              <a:t>Sẽ triển khai dự án 200 tấn Điện Rác tại tỉnh Hà Nam, và dự án 100 tấn ở Điện Rác ở Thành Phố Hồ Chí Minh.</a:t>
            </a:r>
          </a:p>
          <a:p>
            <a:endParaRPr lang="en-US">
              <a:latin typeface="Arial" charset="0"/>
              <a:ea typeface="Arial" charset="0"/>
              <a:cs typeface="Arial" charset="0"/>
            </a:endParaRPr>
          </a:p>
          <a:p>
            <a:endParaRPr lang="en-US">
              <a:latin typeface="Arial" charset="0"/>
              <a:ea typeface="Arial" charset="0"/>
              <a:cs typeface="Arial" charset="0"/>
            </a:endParaRPr>
          </a:p>
          <a:p>
            <a:endParaRPr lang="en-US">
              <a:latin typeface="Arial" charset="0"/>
              <a:ea typeface="Arial" charset="0"/>
              <a:cs typeface="Arial" charset="0"/>
            </a:endParaRPr>
          </a:p>
          <a:p>
            <a:endParaRPr lang="en-US">
              <a:latin typeface="Arial" charset="0"/>
              <a:ea typeface="Arial" charset="0"/>
              <a:cs typeface="Arial" charset="0"/>
            </a:endParaRPr>
          </a:p>
        </p:txBody>
      </p:sp>
    </p:spTree>
    <p:extLst>
      <p:ext uri="{BB962C8B-B14F-4D97-AF65-F5344CB8AC3E}">
        <p14:creationId xmlns:p14="http://schemas.microsoft.com/office/powerpoint/2010/main" val="73720037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3168" y="195072"/>
            <a:ext cx="10338816" cy="6461760"/>
          </a:xfrm>
          <a:prstGeom prst="rect">
            <a:avLst/>
          </a:prstGeom>
        </p:spPr>
      </p:pic>
    </p:spTree>
    <p:extLst>
      <p:ext uri="{BB962C8B-B14F-4D97-AF65-F5344CB8AC3E}">
        <p14:creationId xmlns:p14="http://schemas.microsoft.com/office/powerpoint/2010/main" val="12935598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7552" y="213360"/>
            <a:ext cx="10338816" cy="6461760"/>
          </a:xfrm>
          <a:prstGeom prst="rect">
            <a:avLst/>
          </a:prstGeom>
        </p:spPr>
      </p:pic>
    </p:spTree>
    <p:extLst>
      <p:ext uri="{BB962C8B-B14F-4D97-AF65-F5344CB8AC3E}">
        <p14:creationId xmlns:p14="http://schemas.microsoft.com/office/powerpoint/2010/main" val="18840958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II.  Hiện trạng :</a:t>
            </a:r>
            <a:br>
              <a:rPr lang="en-US" sz="2800" i="0">
                <a:latin typeface="Arial Hebrew" charset="-79"/>
                <a:ea typeface="Arial Hebrew" charset="-79"/>
                <a:cs typeface="Arial Hebrew" charset="-79"/>
              </a:rPr>
            </a:br>
            <a:r>
              <a:rPr lang="en-US" sz="2800" b="1" i="0">
                <a:latin typeface="Arial Hebrew" charset="-79"/>
                <a:ea typeface="Arial Hebrew" charset="-79"/>
                <a:cs typeface="Arial Hebrew" charset="-79"/>
              </a:rPr>
              <a:t>III. Tái chế, tái sử dụng:</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sp>
        <p:nvSpPr>
          <p:cNvPr id="2" name="TextBox 1"/>
          <p:cNvSpPr txBox="1"/>
          <p:nvPr/>
        </p:nvSpPr>
        <p:spPr>
          <a:xfrm>
            <a:off x="4888993" y="890709"/>
            <a:ext cx="6851904" cy="5355312"/>
          </a:xfrm>
          <a:prstGeom prst="rect">
            <a:avLst/>
          </a:prstGeom>
          <a:noFill/>
        </p:spPr>
        <p:txBody>
          <a:bodyPr wrap="square" rtlCol="0">
            <a:spAutoFit/>
          </a:bodyPr>
          <a:lstStyle/>
          <a:p>
            <a:pPr marL="285750" indent="-285750">
              <a:buFont typeface="Wingdings" charset="2"/>
              <a:buChar char="Ø"/>
            </a:pPr>
            <a:r>
              <a:rPr lang="en-US" b="0" i="0">
                <a:solidFill>
                  <a:srgbClr val="333333"/>
                </a:solidFill>
                <a:effectLst/>
                <a:latin typeface="Arial" charset="0"/>
              </a:rPr>
              <a:t>Tái chế giúp giảm bớt việc phá hoại tài nguyên</a:t>
            </a:r>
          </a:p>
          <a:p>
            <a:pPr marL="742950" lvl="1" indent="-285750">
              <a:buFont typeface="Arial" charset="0"/>
              <a:buChar char="•"/>
            </a:pPr>
            <a:r>
              <a:rPr lang="en-US" b="0" i="0">
                <a:solidFill>
                  <a:srgbClr val="333333"/>
                </a:solidFill>
                <a:effectLst/>
                <a:latin typeface="Arial" charset="0"/>
              </a:rPr>
              <a:t>Việc thu nhặt được 135 tấn đồ có thể tái chế giúp tiết kiệm tương đương 3,5 triệu lít nước, 1,9 triệu cây xanh, 500.000 ki lô oát giờ điện, giảm 3 tấn chất làm ô nhiễm không khí và 1.300 m3 đất để chôn lấp rác. Ngoài ra giảm chặt phá rừng cũng giúp bảo vệ các loài động vật hoang dã.</a:t>
            </a:r>
            <a:r>
              <a:rPr lang="en-US"/>
              <a:t/>
            </a:r>
            <a:br>
              <a:rPr lang="en-US"/>
            </a:br>
            <a:endParaRPr lang="en-US" b="0" i="0">
              <a:solidFill>
                <a:srgbClr val="333333"/>
              </a:solidFill>
              <a:effectLst/>
              <a:latin typeface="Arial" charset="0"/>
            </a:endParaRPr>
          </a:p>
          <a:p>
            <a:pPr marL="285750" indent="-285750">
              <a:buFont typeface="Wingdings" charset="2"/>
              <a:buChar char="Ø"/>
            </a:pPr>
            <a:r>
              <a:rPr lang="en-US" b="0" i="0">
                <a:solidFill>
                  <a:srgbClr val="333333"/>
                </a:solidFill>
                <a:effectLst/>
                <a:latin typeface="Arial" charset="0"/>
              </a:rPr>
              <a:t> Tái chế giúp tiết kiệm năng lượng</a:t>
            </a:r>
          </a:p>
          <a:p>
            <a:pPr marL="742950" lvl="1" indent="-285750">
              <a:buFont typeface="Arial" charset="0"/>
              <a:buChar char="•"/>
            </a:pPr>
            <a:r>
              <a:rPr lang="en-US" b="0" i="0">
                <a:solidFill>
                  <a:srgbClr val="333333"/>
                </a:solidFill>
                <a:effectLst/>
                <a:latin typeface="Arial" charset="0"/>
              </a:rPr>
              <a:t>Chỉ cần tái chế được 30% chất thải rắn mỗi năm đã có thể tiết kiệm được gần 45 tỉ lít dầu và giảm được lượng khí nhà kính tương đương với việc giảm bớt 25 triệu ô tô lưu hành trên đường.</a:t>
            </a:r>
          </a:p>
          <a:p>
            <a:pPr marL="742950" lvl="1" indent="-285750">
              <a:buFont typeface="Arial" charset="0"/>
              <a:buChar char="•"/>
            </a:pPr>
            <a:endParaRPr lang="en-US" b="0" i="0">
              <a:solidFill>
                <a:srgbClr val="333333"/>
              </a:solidFill>
              <a:effectLst/>
              <a:latin typeface="Arial" charset="0"/>
            </a:endParaRPr>
          </a:p>
          <a:p>
            <a:pPr marL="285750" indent="-285750">
              <a:buFont typeface="Wingdings" charset="2"/>
              <a:buChar char="Ø"/>
            </a:pPr>
            <a:r>
              <a:rPr lang="en-US" b="0" i="0">
                <a:solidFill>
                  <a:srgbClr val="333333"/>
                </a:solidFill>
                <a:effectLst/>
                <a:latin typeface="Arial" charset="0"/>
              </a:rPr>
              <a:t>Tái chế giúp tạo thêm việc làm</a:t>
            </a:r>
          </a:p>
          <a:p>
            <a:pPr marL="742950" lvl="1" indent="-285750">
              <a:buFont typeface="Arial" charset="0"/>
              <a:buChar char="•"/>
            </a:pPr>
            <a:r>
              <a:rPr lang="en-US">
                <a:solidFill>
                  <a:srgbClr val="333333"/>
                </a:solidFill>
                <a:latin typeface="Arial" charset="0"/>
              </a:rPr>
              <a:t>Sẽ có thêm nhiều cơ hội làm việc cho những người thất nghiệp, và sản lượng chất thải rắn có thể tái chế được sẽ tăng lên đáng kể.</a:t>
            </a:r>
            <a:endParaRPr lang="en-US" b="0" i="0">
              <a:solidFill>
                <a:srgbClr val="333333"/>
              </a:solidFill>
              <a:effectLst/>
              <a:latin typeface="Arial" charset="0"/>
            </a:endParaRPr>
          </a:p>
          <a:p>
            <a:pPr marL="285750" indent="-285750">
              <a:buFont typeface="Wingdings" charset="2"/>
              <a:buChar char="Ø"/>
            </a:pPr>
            <a:endParaRPr lang="en-US">
              <a:latin typeface="Arial" charset="0"/>
              <a:ea typeface="Arial" charset="0"/>
              <a:cs typeface="Arial" charset="0"/>
            </a:endParaRPr>
          </a:p>
        </p:txBody>
      </p:sp>
    </p:spTree>
    <p:extLst>
      <p:ext uri="{BB962C8B-B14F-4D97-AF65-F5344CB8AC3E}">
        <p14:creationId xmlns:p14="http://schemas.microsoft.com/office/powerpoint/2010/main" val="211476472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II.  Hiện trạng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b="1" i="0">
                <a:latin typeface="Arial Hebrew" charset="-79"/>
                <a:ea typeface="Arial Hebrew" charset="-79"/>
                <a:cs typeface="Arial Hebrew" charset="-79"/>
              </a:rPr>
              <a:t>IV. Giải pháp:</a:t>
            </a:r>
            <a:endParaRPr lang="en-US" b="1">
              <a:latin typeface="Arial Hebrew" charset="-79"/>
              <a:ea typeface="Arial Hebrew" charset="-79"/>
              <a:cs typeface="Arial Hebrew" charset="-79"/>
            </a:endParaRPr>
          </a:p>
        </p:txBody>
      </p:sp>
      <p:sp>
        <p:nvSpPr>
          <p:cNvPr id="2" name="TextBox 1"/>
          <p:cNvSpPr txBox="1"/>
          <p:nvPr/>
        </p:nvSpPr>
        <p:spPr>
          <a:xfrm>
            <a:off x="5364480" y="1060704"/>
            <a:ext cx="6010656" cy="4524315"/>
          </a:xfrm>
          <a:prstGeom prst="rect">
            <a:avLst/>
          </a:prstGeom>
          <a:noFill/>
        </p:spPr>
        <p:txBody>
          <a:bodyPr wrap="square" rtlCol="0">
            <a:spAutoFit/>
          </a:bodyPr>
          <a:lstStyle/>
          <a:p>
            <a:pPr marL="285750" indent="-285750">
              <a:buFont typeface="Wingdings" charset="2"/>
              <a:buChar char="v"/>
            </a:pPr>
            <a:r>
              <a:rPr lang="en-US">
                <a:latin typeface="Arial" charset="0"/>
                <a:ea typeface="Arial" charset="0"/>
                <a:cs typeface="Arial" charset="0"/>
              </a:rPr>
              <a:t>Tham gia các ngày hội tái chế rác thải</a:t>
            </a:r>
          </a:p>
          <a:p>
            <a:pPr lvl="1"/>
            <a:r>
              <a:rPr lang="en-US">
                <a:latin typeface="Arial" charset="0"/>
                <a:ea typeface="Arial" charset="0"/>
                <a:cs typeface="Arial" charset="0"/>
              </a:rPr>
              <a:t>Ngày hội tái chế rác thải đã diễn ra :</a:t>
            </a:r>
          </a:p>
          <a:p>
            <a:pPr marL="742950" lvl="1" indent="-285750">
              <a:buFont typeface="Arial" charset="0"/>
              <a:buChar char="•"/>
            </a:pPr>
            <a:r>
              <a:rPr lang="en-US">
                <a:latin typeface="Arial" charset="0"/>
                <a:ea typeface="Arial" charset="0"/>
                <a:cs typeface="Arial" charset="0"/>
              </a:rPr>
              <a:t>Ngày 09/04/2017 tại TP.Hồ Chí Minh.</a:t>
            </a:r>
          </a:p>
          <a:p>
            <a:pPr marL="742950" lvl="1" indent="-285750">
              <a:buFont typeface="Arial" charset="0"/>
              <a:buChar char="•"/>
            </a:pPr>
            <a:r>
              <a:rPr lang="en-US">
                <a:latin typeface="Arial" charset="0"/>
                <a:ea typeface="Arial" charset="0"/>
                <a:cs typeface="Arial" charset="0"/>
              </a:rPr>
              <a:t>Ngày 23/09/2017 tại Hà Nội.</a:t>
            </a:r>
          </a:p>
          <a:p>
            <a:endParaRPr lang="en-US">
              <a:latin typeface="Arial" charset="0"/>
              <a:ea typeface="Arial" charset="0"/>
              <a:cs typeface="Arial" charset="0"/>
            </a:endParaRPr>
          </a:p>
          <a:p>
            <a:pPr marL="285750" indent="-285750">
              <a:buFont typeface="Wingdings" charset="2"/>
              <a:buChar char="v"/>
            </a:pPr>
            <a:r>
              <a:rPr lang="en-US">
                <a:latin typeface="Arial" charset="0"/>
                <a:ea typeface="Arial" charset="0"/>
                <a:cs typeface="Arial" charset="0"/>
              </a:rPr>
              <a:t>Tích cực phân loại rác thải từ trong hộ gia đình.</a:t>
            </a:r>
          </a:p>
          <a:p>
            <a:pPr marL="285750" indent="-285750">
              <a:buFont typeface="Wingdings" charset="2"/>
              <a:buChar char="v"/>
            </a:pPr>
            <a:r>
              <a:rPr lang="en-US">
                <a:latin typeface="Arial" charset="0"/>
                <a:ea typeface="Arial" charset="0"/>
                <a:cs typeface="Arial" charset="0"/>
              </a:rPr>
              <a:t>Hạn chế tối đa rác thải đầu ra của các hộ gia đình.</a:t>
            </a:r>
          </a:p>
          <a:p>
            <a:pPr marL="285750" indent="-285750">
              <a:buFont typeface="Wingdings" charset="2"/>
              <a:buChar char="v"/>
            </a:pPr>
            <a:r>
              <a:rPr lang="en-US">
                <a:latin typeface="Arial" charset="0"/>
                <a:ea typeface="Arial" charset="0"/>
                <a:cs typeface="Arial" charset="0"/>
              </a:rPr>
              <a:t>Đừng sử dụng nhiều hơn mức được hướng dẫn sử dụng.</a:t>
            </a:r>
          </a:p>
          <a:p>
            <a:pPr marL="285750" indent="-285750">
              <a:buFont typeface="Wingdings" charset="2"/>
              <a:buChar char="v"/>
            </a:pPr>
            <a:r>
              <a:rPr lang="en-US">
                <a:latin typeface="Arial" charset="0"/>
                <a:ea typeface="Arial" charset="0"/>
                <a:cs typeface="Arial" charset="0"/>
              </a:rPr>
              <a:t>Sử dụng các sản phẩm có chứa ít chất độc hại nhất đang có trên thị trường.</a:t>
            </a:r>
          </a:p>
          <a:p>
            <a:pPr marL="285750" indent="-285750">
              <a:buFont typeface="Wingdings" charset="2"/>
              <a:buChar char="v"/>
            </a:pPr>
            <a:r>
              <a:rPr lang="en-US">
                <a:latin typeface="Arial" charset="0"/>
                <a:ea typeface="Arial" charset="0"/>
                <a:cs typeface="Arial" charset="0"/>
              </a:rPr>
              <a:t>Tái chế bất cứ khi nào có thể.</a:t>
            </a:r>
          </a:p>
          <a:p>
            <a:pPr marL="285750" indent="-285750">
              <a:buFont typeface="Wingdings" charset="2"/>
              <a:buChar char="v"/>
            </a:pPr>
            <a:r>
              <a:rPr lang="en-US">
                <a:latin typeface="Arial" charset="0"/>
                <a:ea typeface="Arial" charset="0"/>
                <a:cs typeface="Arial" charset="0"/>
              </a:rPr>
              <a:t>Quan Trọng:</a:t>
            </a:r>
          </a:p>
          <a:p>
            <a:pPr marL="742950" lvl="1" indent="-285750">
              <a:buFont typeface="Wingdings" charset="2"/>
              <a:buChar char="Ø"/>
            </a:pPr>
            <a:r>
              <a:rPr lang="en-US">
                <a:latin typeface="Arial" charset="0"/>
                <a:ea typeface="Arial" charset="0"/>
                <a:cs typeface="Arial" charset="0"/>
              </a:rPr>
              <a:t>Không được tự ý chôn lắp những rác thải rắn nguy hại.</a:t>
            </a:r>
          </a:p>
          <a:p>
            <a:pPr marL="742950" lvl="1" indent="-285750">
              <a:buFont typeface="Wingdings" charset="2"/>
              <a:buChar char="Ø"/>
            </a:pPr>
            <a:r>
              <a:rPr lang="en-US">
                <a:latin typeface="Arial" charset="0"/>
                <a:ea typeface="Arial" charset="0"/>
                <a:cs typeface="Arial" charset="0"/>
              </a:rPr>
              <a:t>Không được đốt những rác thải rắn khó phân huỷ.</a:t>
            </a:r>
          </a:p>
        </p:txBody>
      </p:sp>
      <p:sp>
        <p:nvSpPr>
          <p:cNvPr id="3" name="TextBox 2"/>
          <p:cNvSpPr txBox="1"/>
          <p:nvPr/>
        </p:nvSpPr>
        <p:spPr>
          <a:xfrm>
            <a:off x="5364480" y="475488"/>
            <a:ext cx="5547360" cy="461665"/>
          </a:xfrm>
          <a:prstGeom prst="rect">
            <a:avLst/>
          </a:prstGeom>
          <a:noFill/>
        </p:spPr>
        <p:txBody>
          <a:bodyPr wrap="square" rtlCol="0">
            <a:spAutoFit/>
          </a:bodyPr>
          <a:lstStyle/>
          <a:p>
            <a:r>
              <a:rPr lang="en-US" sz="2400" b="1">
                <a:latin typeface="Times" charset="0"/>
                <a:ea typeface="Times" charset="0"/>
                <a:cs typeface="Times" charset="0"/>
              </a:rPr>
              <a:t>Quy mô cá nhân, các hộ gia đình:</a:t>
            </a:r>
          </a:p>
        </p:txBody>
      </p:sp>
    </p:spTree>
    <p:extLst>
      <p:ext uri="{BB962C8B-B14F-4D97-AF65-F5344CB8AC3E}">
        <p14:creationId xmlns:p14="http://schemas.microsoft.com/office/powerpoint/2010/main" val="13524414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II.  Hiện trạng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b="1" i="0">
                <a:latin typeface="Arial Hebrew" charset="-79"/>
                <a:ea typeface="Arial Hebrew" charset="-79"/>
                <a:cs typeface="Arial Hebrew" charset="-79"/>
              </a:rPr>
              <a:t>IV. Giải pháp:</a:t>
            </a:r>
            <a:endParaRPr lang="en-US" b="1">
              <a:latin typeface="Arial Hebrew" charset="-79"/>
              <a:ea typeface="Arial Hebrew" charset="-79"/>
              <a:cs typeface="Arial Hebrew" charset="-79"/>
            </a:endParaRPr>
          </a:p>
        </p:txBody>
      </p:sp>
      <p:sp>
        <p:nvSpPr>
          <p:cNvPr id="10" name="Rectangle 9"/>
          <p:cNvSpPr/>
          <p:nvPr/>
        </p:nvSpPr>
        <p:spPr>
          <a:xfrm>
            <a:off x="4888992" y="1118402"/>
            <a:ext cx="6693408" cy="4524315"/>
          </a:xfrm>
          <a:prstGeom prst="rect">
            <a:avLst/>
          </a:prstGeom>
        </p:spPr>
        <p:txBody>
          <a:bodyPr wrap="square">
            <a:spAutoFit/>
          </a:bodyPr>
          <a:lstStyle/>
          <a:p>
            <a:pPr marL="285750" indent="-285750">
              <a:buFont typeface="Wingdings" charset="2"/>
              <a:buChar char="v"/>
            </a:pPr>
            <a:r>
              <a:rPr lang="en-US">
                <a:solidFill>
                  <a:srgbClr val="070707"/>
                </a:solidFill>
                <a:latin typeface="Arial" charset="0"/>
                <a:ea typeface="Arial" charset="0"/>
                <a:cs typeface="Arial" charset="0"/>
              </a:rPr>
              <a:t>Triển khai rộng rãi công tác </a:t>
            </a:r>
            <a:r>
              <a:rPr lang="en-US" b="1">
                <a:solidFill>
                  <a:srgbClr val="070707"/>
                </a:solidFill>
                <a:latin typeface="Arial" charset="0"/>
                <a:ea typeface="Arial" charset="0"/>
                <a:cs typeface="Arial" charset="0"/>
              </a:rPr>
              <a:t>phân loại rác thải </a:t>
            </a:r>
            <a:r>
              <a:rPr lang="en-US">
                <a:solidFill>
                  <a:srgbClr val="070707"/>
                </a:solidFill>
                <a:latin typeface="Arial" charset="0"/>
                <a:ea typeface="Arial" charset="0"/>
                <a:cs typeface="Arial" charset="0"/>
              </a:rPr>
              <a:t>ngay tại nguồn phát sinh sẽ góp phần </a:t>
            </a:r>
            <a:r>
              <a:rPr lang="en-US" b="1">
                <a:solidFill>
                  <a:srgbClr val="070707"/>
                </a:solidFill>
                <a:latin typeface="Arial" charset="0"/>
                <a:ea typeface="Arial" charset="0"/>
                <a:cs typeface="Arial" charset="0"/>
              </a:rPr>
              <a:t>giảm bớt gánh nặng </a:t>
            </a:r>
            <a:r>
              <a:rPr lang="en-US">
                <a:solidFill>
                  <a:srgbClr val="070707"/>
                </a:solidFill>
                <a:latin typeface="Arial" charset="0"/>
                <a:ea typeface="Arial" charset="0"/>
                <a:cs typeface="Arial" charset="0"/>
              </a:rPr>
              <a:t>cho </a:t>
            </a:r>
            <a:r>
              <a:rPr lang="en-US" b="1">
                <a:solidFill>
                  <a:srgbClr val="070707"/>
                </a:solidFill>
                <a:latin typeface="Arial" charset="0"/>
                <a:ea typeface="Arial" charset="0"/>
                <a:cs typeface="Arial" charset="0"/>
              </a:rPr>
              <a:t>thu gom và xử lý</a:t>
            </a:r>
            <a:r>
              <a:rPr lang="en-US">
                <a:solidFill>
                  <a:srgbClr val="070707"/>
                </a:solidFill>
                <a:latin typeface="Arial" charset="0"/>
                <a:ea typeface="Arial" charset="0"/>
                <a:cs typeface="Arial" charset="0"/>
              </a:rPr>
              <a:t> chất thải đô thị.</a:t>
            </a:r>
            <a:endParaRPr lang="en-US">
              <a:latin typeface="Arial" charset="0"/>
              <a:ea typeface="Arial" charset="0"/>
              <a:cs typeface="Arial" charset="0"/>
            </a:endParaRPr>
          </a:p>
          <a:p>
            <a:pPr marL="285750" indent="-285750">
              <a:buFont typeface="Wingdings" charset="2"/>
              <a:buChar char="v"/>
            </a:pPr>
            <a:r>
              <a:rPr lang="en-US">
                <a:solidFill>
                  <a:srgbClr val="070707"/>
                </a:solidFill>
                <a:latin typeface="Arial" charset="0"/>
                <a:ea typeface="Arial" charset="0"/>
                <a:cs typeface="Arial" charset="0"/>
              </a:rPr>
              <a:t>Xây dựng hướng dẫn về </a:t>
            </a:r>
            <a:r>
              <a:rPr lang="en-US" b="1">
                <a:solidFill>
                  <a:srgbClr val="070707"/>
                </a:solidFill>
                <a:latin typeface="Arial" charset="0"/>
                <a:ea typeface="Arial" charset="0"/>
                <a:cs typeface="Arial" charset="0"/>
              </a:rPr>
              <a:t>công tác quản lý chất thải nói chung, chất thải nguy hại</a:t>
            </a:r>
            <a:r>
              <a:rPr lang="en-US">
                <a:solidFill>
                  <a:srgbClr val="070707"/>
                </a:solidFill>
                <a:latin typeface="Arial" charset="0"/>
                <a:ea typeface="Arial" charset="0"/>
                <a:cs typeface="Arial" charset="0"/>
              </a:rPr>
              <a:t> nói riêng và phổ biến rộng rãi các hướng dẫn này.</a:t>
            </a:r>
          </a:p>
          <a:p>
            <a:pPr marL="285750" lvl="0" indent="-285750" defTabSz="914400" eaLnBrk="0" fontAlgn="base" hangingPunct="0">
              <a:spcBef>
                <a:spcPct val="0"/>
              </a:spcBef>
              <a:spcAft>
                <a:spcPct val="0"/>
              </a:spcAft>
              <a:buFont typeface="Wingdings" charset="2"/>
              <a:buChar char="v"/>
            </a:pPr>
            <a:r>
              <a:rPr lang="en-US" altLang="en-US">
                <a:solidFill>
                  <a:prstClr val="black"/>
                </a:solidFill>
                <a:latin typeface="Arial" charset="0"/>
              </a:rPr>
              <a:t>Mở rộng chương trình </a:t>
            </a:r>
            <a:r>
              <a:rPr lang="en-US" altLang="en-US" b="1">
                <a:solidFill>
                  <a:prstClr val="black"/>
                </a:solidFill>
                <a:latin typeface="Arial" charset="0"/>
              </a:rPr>
              <a:t>nâng cao nhận thức về quản lý rác thải cho cộng đồng</a:t>
            </a:r>
            <a:r>
              <a:rPr lang="en-US" altLang="en-US">
                <a:solidFill>
                  <a:prstClr val="black"/>
                </a:solidFill>
                <a:latin typeface="Arial" charset="0"/>
              </a:rPr>
              <a:t>, đặc biệt là đối với các </a:t>
            </a:r>
            <a:r>
              <a:rPr lang="en-US" altLang="en-US" b="1">
                <a:solidFill>
                  <a:prstClr val="black"/>
                </a:solidFill>
                <a:latin typeface="Arial" charset="0"/>
              </a:rPr>
              <a:t>công ty là chủ nguồn thải</a:t>
            </a:r>
            <a:r>
              <a:rPr lang="en-US" altLang="en-US">
                <a:solidFill>
                  <a:prstClr val="black"/>
                </a:solidFill>
                <a:latin typeface="Arial" charset="0"/>
              </a:rPr>
              <a:t>: </a:t>
            </a:r>
          </a:p>
          <a:p>
            <a:pPr marL="742950" lvl="1" indent="-285750" defTabSz="914400" eaLnBrk="0" fontAlgn="base" hangingPunct="0">
              <a:spcBef>
                <a:spcPct val="0"/>
              </a:spcBef>
              <a:spcAft>
                <a:spcPct val="0"/>
              </a:spcAft>
              <a:buFont typeface="Arial" charset="0"/>
              <a:buChar char="•"/>
            </a:pPr>
            <a:r>
              <a:rPr lang="en-US" altLang="en-US">
                <a:solidFill>
                  <a:prstClr val="black"/>
                </a:solidFill>
                <a:latin typeface="Arial" charset="0"/>
              </a:rPr>
              <a:t>Tăng cường đáng kể nguồn lực giám sát và cưỡng chế thực hiện quy chế quản lý rác thải.</a:t>
            </a:r>
          </a:p>
          <a:p>
            <a:pPr marL="742950" lvl="1" indent="-285750" defTabSz="914400" eaLnBrk="0" fontAlgn="base" hangingPunct="0">
              <a:spcBef>
                <a:spcPct val="0"/>
              </a:spcBef>
              <a:spcAft>
                <a:spcPct val="0"/>
              </a:spcAft>
              <a:buFont typeface="Arial" charset="0"/>
              <a:buChar char="•"/>
            </a:pPr>
            <a:r>
              <a:rPr lang="en-US" altLang="en-US">
                <a:solidFill>
                  <a:prstClr val="black"/>
                </a:solidFill>
                <a:latin typeface="Arial" charset="0"/>
              </a:rPr>
              <a:t>Đầu tư cơ sở vật chất để xử lý và tiêu huỷ rác thải theo phương thức hợp vệ sinh. </a:t>
            </a:r>
          </a:p>
          <a:p>
            <a:pPr marL="742950" lvl="1" indent="-285750" defTabSz="914400" eaLnBrk="0" fontAlgn="base" hangingPunct="0">
              <a:spcBef>
                <a:spcPct val="0"/>
              </a:spcBef>
              <a:spcAft>
                <a:spcPct val="0"/>
              </a:spcAft>
              <a:buFont typeface="Arial" charset="0"/>
              <a:buChar char="•"/>
            </a:pPr>
            <a:r>
              <a:rPr lang="en-US" altLang="en-US">
                <a:solidFill>
                  <a:prstClr val="black"/>
                </a:solidFill>
                <a:latin typeface="Arial" charset="0"/>
              </a:rPr>
              <a:t>Nâng cao nhận thức của cộng đồng về việc quản lý rác thải và huy động cộng đồng tự giác tham gia giải quyết vấn đề rác thải. </a:t>
            </a:r>
          </a:p>
        </p:txBody>
      </p:sp>
      <p:sp>
        <p:nvSpPr>
          <p:cNvPr id="11" name="TextBox 10"/>
          <p:cNvSpPr txBox="1"/>
          <p:nvPr/>
        </p:nvSpPr>
        <p:spPr>
          <a:xfrm>
            <a:off x="5132832" y="426720"/>
            <a:ext cx="6313973" cy="461665"/>
          </a:xfrm>
          <a:prstGeom prst="rect">
            <a:avLst/>
          </a:prstGeom>
          <a:noFill/>
        </p:spPr>
        <p:txBody>
          <a:bodyPr wrap="none" rtlCol="0">
            <a:spAutoFit/>
          </a:bodyPr>
          <a:lstStyle/>
          <a:p>
            <a:r>
              <a:rPr lang="en-US" sz="2400" b="1">
                <a:latin typeface="Times" charset="0"/>
                <a:ea typeface="Times" charset="0"/>
                <a:cs typeface="Times" charset="0"/>
              </a:rPr>
              <a:t>Quy mô lớn khu đô thị, các công ty, xí nghiệp:</a:t>
            </a:r>
          </a:p>
        </p:txBody>
      </p:sp>
    </p:spTree>
    <p:extLst>
      <p:ext uri="{BB962C8B-B14F-4D97-AF65-F5344CB8AC3E}">
        <p14:creationId xmlns:p14="http://schemas.microsoft.com/office/powerpoint/2010/main" val="81529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3516" y="0"/>
            <a:ext cx="6879876" cy="6858000"/>
          </a:xfrm>
          <a:prstGeom prst="rect">
            <a:avLst/>
          </a:prstGeom>
        </p:spPr>
      </p:pic>
      <p:sp>
        <p:nvSpPr>
          <p:cNvPr id="3" name="TextBox 2"/>
          <p:cNvSpPr txBox="1"/>
          <p:nvPr/>
        </p:nvSpPr>
        <p:spPr>
          <a:xfrm>
            <a:off x="304800" y="1475232"/>
            <a:ext cx="4230624" cy="3416320"/>
          </a:xfrm>
          <a:prstGeom prst="rect">
            <a:avLst/>
          </a:prstGeom>
          <a:noFill/>
        </p:spPr>
        <p:txBody>
          <a:bodyPr wrap="square" rtlCol="0">
            <a:spAutoFit/>
          </a:bodyPr>
          <a:lstStyle/>
          <a:p>
            <a:pPr marL="342900" indent="-342900">
              <a:buFont typeface="Arial" charset="0"/>
              <a:buChar char="•"/>
            </a:pPr>
            <a:r>
              <a:rPr lang="en-US" sz="2400">
                <a:latin typeface="Arial Hebrew" charset="-79"/>
                <a:ea typeface="Arial Hebrew" charset="-79"/>
                <a:cs typeface="Arial Hebrew" charset="-79"/>
              </a:rPr>
              <a:t>Đóng góp ý tưởng xử lý tái chế, tái sử dụng rác thải để có thể xử lý và hạn chế tối đa việc ô nhiễm môi trường.</a:t>
            </a:r>
          </a:p>
          <a:p>
            <a:pPr marL="342900" indent="-342900">
              <a:buFont typeface="Arial" charset="0"/>
              <a:buChar char="•"/>
            </a:pPr>
            <a:r>
              <a:rPr lang="en-US" sz="2400">
                <a:latin typeface="Arial Hebrew" charset="-79"/>
                <a:ea typeface="Arial Hebrew" charset="-79"/>
                <a:cs typeface="Arial Hebrew" charset="-79"/>
              </a:rPr>
              <a:t>Chung tay để có môi trường không bị ô nhiễm bởi Chất Thải Rắn.</a:t>
            </a:r>
          </a:p>
          <a:p>
            <a:pPr marL="342900" indent="-342900">
              <a:buFont typeface="Arial" charset="0"/>
              <a:buChar char="•"/>
            </a:pPr>
            <a:r>
              <a:rPr lang="en-US" sz="2400">
                <a:latin typeface="Arial Hebrew" charset="-79"/>
                <a:ea typeface="Arial Hebrew" charset="-79"/>
                <a:cs typeface="Arial Hebrew" charset="-79"/>
              </a:rPr>
              <a:t>Ủng hộ việc đầu tư tái chế rác thải từ các nước khác.</a:t>
            </a:r>
          </a:p>
        </p:txBody>
      </p:sp>
    </p:spTree>
    <p:extLst>
      <p:ext uri="{BB962C8B-B14F-4D97-AF65-F5344CB8AC3E}">
        <p14:creationId xmlns:p14="http://schemas.microsoft.com/office/powerpoint/2010/main" val="10516705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0144" y="268224"/>
            <a:ext cx="7071360" cy="584775"/>
          </a:xfrm>
          <a:prstGeom prst="rect">
            <a:avLst/>
          </a:prstGeom>
          <a:noFill/>
        </p:spPr>
        <p:txBody>
          <a:bodyPr wrap="square" rtlCol="0">
            <a:spAutoFit/>
          </a:bodyPr>
          <a:lstStyle/>
          <a:p>
            <a:r>
              <a:rPr lang="en-US" sz="3200" b="1">
                <a:latin typeface="Times" charset="0"/>
                <a:ea typeface="Times" charset="0"/>
                <a:cs typeface="Times" charset="0"/>
              </a:rPr>
              <a:t>Tài Liệu Tham Khảo</a:t>
            </a:r>
          </a:p>
        </p:txBody>
      </p:sp>
      <p:sp>
        <p:nvSpPr>
          <p:cNvPr id="3" name="TextBox 2"/>
          <p:cNvSpPr txBox="1"/>
          <p:nvPr/>
        </p:nvSpPr>
        <p:spPr>
          <a:xfrm>
            <a:off x="512064" y="1133856"/>
            <a:ext cx="11143487" cy="4670509"/>
          </a:xfrm>
          <a:prstGeom prst="rect">
            <a:avLst/>
          </a:prstGeom>
          <a:noFill/>
        </p:spPr>
        <p:txBody>
          <a:bodyPr wrap="square" rtlCol="0">
            <a:spAutoFit/>
          </a:bodyPr>
          <a:lstStyle/>
          <a:p>
            <a:pPr marL="285750" indent="-285750">
              <a:lnSpc>
                <a:spcPct val="150000"/>
              </a:lnSpc>
              <a:buFont typeface="Arial" charset="0"/>
              <a:buChar char="•"/>
            </a:pPr>
            <a:r>
              <a:rPr lang="en-US" sz="2000">
                <a:hlinkClick r:id="rId2"/>
              </a:rPr>
              <a:t>https://xulychatthai.evergreen.edu.vn</a:t>
            </a:r>
            <a:endParaRPr lang="en-US" sz="2000"/>
          </a:p>
          <a:p>
            <a:pPr marL="285750" indent="-285750">
              <a:lnSpc>
                <a:spcPct val="150000"/>
              </a:lnSpc>
              <a:buFont typeface="Arial" charset="0"/>
              <a:buChar char="•"/>
            </a:pPr>
            <a:r>
              <a:rPr lang="en-US" sz="2000">
                <a:hlinkClick r:id="rId3"/>
              </a:rPr>
              <a:t>https://www.youtube.com/watch?v=M5SzYM5T11U</a:t>
            </a:r>
            <a:endParaRPr lang="en-US" sz="2000"/>
          </a:p>
          <a:p>
            <a:pPr marL="285750" indent="-285750">
              <a:lnSpc>
                <a:spcPct val="150000"/>
              </a:lnSpc>
              <a:buFont typeface="Arial" charset="0"/>
              <a:buChar char="•"/>
            </a:pPr>
            <a:r>
              <a:rPr lang="en-US" sz="2000">
                <a:hlinkClick r:id="rId4"/>
              </a:rPr>
              <a:t>http://dantri.com.vn/moi-truong/cong-nghe-bien-rac-thai-thanh-dien-nang-20170330164333776.htm</a:t>
            </a:r>
            <a:endParaRPr lang="en-US" sz="2000"/>
          </a:p>
          <a:p>
            <a:pPr marL="285750" indent="-285750">
              <a:lnSpc>
                <a:spcPct val="150000"/>
              </a:lnSpc>
              <a:buFont typeface="Arial" charset="0"/>
              <a:buChar char="•"/>
            </a:pPr>
            <a:r>
              <a:rPr lang="en-US" sz="2000">
                <a:hlinkClick r:id="rId5"/>
              </a:rPr>
              <a:t>https://moitruongviet.edu.vn/tinh-hinh-quan-ly-ran-tai-viet-nam-de-xuat-cac-giai-phap-tang-cuong-hieu-qua-cong-tac-quan-ly-chat-thai-ran-chat-thai/</a:t>
            </a:r>
            <a:endParaRPr lang="en-US" sz="2000"/>
          </a:p>
          <a:p>
            <a:pPr marL="285750" indent="-285750">
              <a:lnSpc>
                <a:spcPct val="150000"/>
              </a:lnSpc>
              <a:buFont typeface="Arial" charset="0"/>
              <a:buChar char="•"/>
            </a:pPr>
            <a:r>
              <a:rPr lang="en-US" sz="2000">
                <a:hlinkClick r:id="rId6"/>
              </a:rPr>
              <a:t>http://khoahocphattrien.vn/cong-nghe/trung-quoc-dung-tri-tue-nhan-tao-de-kiem-soat-nguoi-vi-pham-giao-thong/2018032704138976p1c859.htm</a:t>
            </a:r>
            <a:endParaRPr lang="en-US" sz="2000"/>
          </a:p>
          <a:p>
            <a:pPr marL="285750" indent="-285750">
              <a:lnSpc>
                <a:spcPct val="150000"/>
              </a:lnSpc>
              <a:buFont typeface="Arial" charset="0"/>
              <a:buChar char="•"/>
            </a:pPr>
            <a:r>
              <a:rPr lang="en-US" sz="2000">
                <a:hlinkClick r:id="rId7"/>
              </a:rPr>
              <a:t>http://congannghean.vn/kinh-te-xa-hoi/khoa-hoc-cong-nghe/201712/mot-so-phuong-phap-tai-che-chat-thai-nhua-771074/</a:t>
            </a:r>
            <a:endParaRPr lang="en-US" sz="2000"/>
          </a:p>
          <a:p>
            <a:pPr marL="285750" indent="-285750">
              <a:lnSpc>
                <a:spcPct val="150000"/>
              </a:lnSpc>
              <a:buFont typeface="Arial" charset="0"/>
              <a:buChar char="•"/>
            </a:pPr>
            <a:endParaRPr lang="en-US" sz="2000"/>
          </a:p>
        </p:txBody>
      </p:sp>
    </p:spTree>
    <p:extLst>
      <p:ext uri="{BB962C8B-B14F-4D97-AF65-F5344CB8AC3E}">
        <p14:creationId xmlns:p14="http://schemas.microsoft.com/office/powerpoint/2010/main" val="16365862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568" y="1438656"/>
            <a:ext cx="4535424" cy="4073514"/>
          </a:xfrm>
        </p:spPr>
        <p:txBody>
          <a:body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  Hiện trạng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sp>
        <p:nvSpPr>
          <p:cNvPr id="3" name="Content Placeholder 2"/>
          <p:cNvSpPr>
            <a:spLocks noGrp="1"/>
          </p:cNvSpPr>
          <p:nvPr>
            <p:ph idx="1"/>
          </p:nvPr>
        </p:nvSpPr>
        <p:spPr>
          <a:xfrm>
            <a:off x="4486656" y="130154"/>
            <a:ext cx="7290816" cy="6404758"/>
          </a:xfrm>
        </p:spPr>
        <p:txBody>
          <a:bodyPr>
            <a:normAutofit/>
          </a:bodyPr>
          <a:lstStyle/>
          <a:p>
            <a:r>
              <a:rPr lang="en-US" sz="2800">
                <a:latin typeface="Times New Roman" charset="0"/>
                <a:ea typeface="Times New Roman" charset="0"/>
                <a:cs typeface="Times New Roman" charset="0"/>
              </a:rPr>
              <a:t>Giới thiệu sơ lược.</a:t>
            </a:r>
          </a:p>
          <a:p>
            <a:r>
              <a:rPr lang="en-US" sz="2800">
                <a:latin typeface="Times New Roman" charset="0"/>
                <a:ea typeface="Times New Roman" charset="0"/>
                <a:cs typeface="Times New Roman" charset="0"/>
              </a:rPr>
              <a:t>Các loại chất thải:</a:t>
            </a:r>
          </a:p>
          <a:p>
            <a:pPr>
              <a:buFont typeface="Wingdings" charset="2"/>
              <a:buChar char="Ø"/>
            </a:pPr>
            <a:r>
              <a:rPr lang="en-US" sz="2800">
                <a:latin typeface="Times New Roman" charset="0"/>
                <a:ea typeface="Times New Roman" charset="0"/>
                <a:cs typeface="Times New Roman" charset="0"/>
              </a:rPr>
              <a:t>Phân loại theo nguồn gốc phát sinh.</a:t>
            </a:r>
          </a:p>
          <a:p>
            <a:pPr>
              <a:buFont typeface="Courier New" charset="0"/>
              <a:buChar char="o"/>
            </a:pPr>
            <a:r>
              <a:rPr lang="en-US">
                <a:latin typeface="Times New Roman" charset="0"/>
                <a:ea typeface="Times New Roman" charset="0"/>
                <a:cs typeface="Times New Roman" charset="0"/>
              </a:rPr>
              <a:t>Chất thải rắn đô thị.</a:t>
            </a:r>
          </a:p>
          <a:p>
            <a:pPr>
              <a:buFont typeface="Courier New" charset="0"/>
              <a:buChar char="o"/>
            </a:pPr>
            <a:r>
              <a:rPr lang="en-US">
                <a:latin typeface="Times New Roman" charset="0"/>
                <a:ea typeface="Times New Roman" charset="0"/>
                <a:cs typeface="Times New Roman" charset="0"/>
              </a:rPr>
              <a:t>Chất thải rắn nông nghiệp.</a:t>
            </a:r>
          </a:p>
          <a:p>
            <a:pPr>
              <a:buFont typeface="Courier New" charset="0"/>
              <a:buChar char="o"/>
            </a:pPr>
            <a:r>
              <a:rPr lang="en-US">
                <a:latin typeface="Times New Roman" charset="0"/>
                <a:ea typeface="Times New Roman" charset="0"/>
                <a:cs typeface="Times New Roman" charset="0"/>
              </a:rPr>
              <a:t>Chất thải rắn công nghiệp.</a:t>
            </a:r>
            <a:endParaRPr lang="en-US" sz="2800">
              <a:latin typeface="Times New Roman" charset="0"/>
              <a:ea typeface="Times New Roman" charset="0"/>
              <a:cs typeface="Times New Roman" charset="0"/>
            </a:endParaRPr>
          </a:p>
          <a:p>
            <a:pPr>
              <a:buFont typeface="Wingdings" charset="2"/>
              <a:buChar char="Ø"/>
            </a:pPr>
            <a:r>
              <a:rPr lang="en-US" sz="2800">
                <a:latin typeface="Times New Roman" charset="0"/>
                <a:ea typeface="Times New Roman" charset="0"/>
                <a:cs typeface="Times New Roman" charset="0"/>
              </a:rPr>
              <a:t>Phân loại theo thành phần hóa học.</a:t>
            </a:r>
          </a:p>
          <a:p>
            <a:pPr>
              <a:buFont typeface="Courier New" charset="0"/>
              <a:buChar char="o"/>
            </a:pPr>
            <a:r>
              <a:rPr lang="en-US">
                <a:latin typeface="Times New Roman" charset="0"/>
                <a:ea typeface="Times New Roman" charset="0"/>
                <a:cs typeface="Times New Roman" charset="0"/>
              </a:rPr>
              <a:t>Chất thải rắn hữu cơ.</a:t>
            </a:r>
          </a:p>
          <a:p>
            <a:pPr>
              <a:buFont typeface="Courier New" charset="0"/>
              <a:buChar char="o"/>
            </a:pPr>
            <a:r>
              <a:rPr lang="en-US">
                <a:latin typeface="Times New Roman" charset="0"/>
                <a:ea typeface="Times New Roman" charset="0"/>
                <a:cs typeface="Times New Roman" charset="0"/>
              </a:rPr>
              <a:t>Chất thải rắn vô cơ</a:t>
            </a:r>
          </a:p>
          <a:p>
            <a:pPr>
              <a:buFont typeface="Wingdings" charset="2"/>
              <a:buChar char="Ø"/>
            </a:pPr>
            <a:r>
              <a:rPr lang="en-US" sz="2800">
                <a:latin typeface="Times New Roman" charset="0"/>
                <a:ea typeface="Times New Roman" charset="0"/>
                <a:cs typeface="Times New Roman" charset="0"/>
              </a:rPr>
              <a:t>Phân loại theo tính chất độc hại.</a:t>
            </a:r>
            <a:endParaRPr lang="en-US" sz="3600">
              <a:latin typeface="Times New Roman" charset="0"/>
              <a:ea typeface="Times New Roman" charset="0"/>
              <a:cs typeface="Times New Roman" charset="0"/>
            </a:endParaRPr>
          </a:p>
          <a:p>
            <a:pPr>
              <a:buFont typeface="Courier New" charset="0"/>
              <a:buChar char="o"/>
            </a:pPr>
            <a:r>
              <a:rPr lang="en-US">
                <a:latin typeface="Times New Roman" charset="0"/>
                <a:ea typeface="Times New Roman" charset="0"/>
                <a:cs typeface="Times New Roman" charset="0"/>
              </a:rPr>
              <a:t>Chất thải rắn thông thường.</a:t>
            </a:r>
          </a:p>
          <a:p>
            <a:pPr>
              <a:buFont typeface="Courier New" charset="0"/>
              <a:buChar char="o"/>
            </a:pPr>
            <a:r>
              <a:rPr lang="en-US">
                <a:latin typeface="Times New Roman" charset="0"/>
                <a:ea typeface="Times New Roman" charset="0"/>
                <a:cs typeface="Times New Roman" charset="0"/>
              </a:rPr>
              <a:t>Chất thải rắn nguy hại.</a:t>
            </a:r>
            <a:endParaRPr lang="en-US" sz="2400">
              <a:latin typeface="Times New Roman" charset="0"/>
              <a:ea typeface="Times New Roman" charset="0"/>
              <a:cs typeface="Times New Roman" charset="0"/>
            </a:endParaRPr>
          </a:p>
        </p:txBody>
      </p:sp>
    </p:spTree>
    <p:extLst>
      <p:ext uri="{BB962C8B-B14F-4D97-AF65-F5344CB8AC3E}">
        <p14:creationId xmlns:p14="http://schemas.microsoft.com/office/powerpoint/2010/main" val="1379062943"/>
      </p:ext>
    </p:extLst>
  </p:cSld>
  <p:clrMapOvr>
    <a:masterClrMapping/>
  </p:clrMapOvr>
  <mc:AlternateContent xmlns:mc="http://schemas.openxmlformats.org/markup-compatibility/2006" xmlns:p14="http://schemas.microsoft.com/office/powerpoint/2010/main">
    <mc:Choice Requires="p14">
      <p:transition spd="slow" p14:dur="2000">
        <p:push dir="u"/>
      </p:transition>
    </mc:Choice>
    <mc:Fallback xmlns="">
      <p:transition spd="slow">
        <p:push dir="u"/>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1260"/>
          <a:stretch/>
        </p:blipFill>
        <p:spPr>
          <a:xfrm>
            <a:off x="292607" y="451104"/>
            <a:ext cx="7377779" cy="4876799"/>
          </a:xfrm>
          <a:prstGeom prst="rect">
            <a:avLst/>
          </a:prstGeom>
        </p:spPr>
      </p:pic>
      <p:sp>
        <p:nvSpPr>
          <p:cNvPr id="4" name="TextBox 3"/>
          <p:cNvSpPr txBox="1"/>
          <p:nvPr/>
        </p:nvSpPr>
        <p:spPr>
          <a:xfrm>
            <a:off x="7670386" y="451104"/>
            <a:ext cx="4314350" cy="2308324"/>
          </a:xfrm>
          <a:prstGeom prst="rect">
            <a:avLst/>
          </a:prstGeom>
          <a:noFill/>
        </p:spPr>
        <p:txBody>
          <a:bodyPr wrap="square" rtlCol="0">
            <a:spAutoFit/>
          </a:bodyPr>
          <a:lstStyle/>
          <a:p>
            <a:r>
              <a:rPr lang="en-US" sz="4800">
                <a:ln w="0"/>
                <a:solidFill>
                  <a:schemeClr val="accent1"/>
                </a:solidFill>
                <a:effectLst>
                  <a:outerShdw blurRad="50800" dist="76200" dir="5400000" algn="t" rotWithShape="0">
                    <a:prstClr val="black">
                      <a:alpha val="40000"/>
                    </a:prstClr>
                  </a:outerShdw>
                </a:effectLst>
                <a:latin typeface="Times" charset="0"/>
                <a:ea typeface="Times" charset="0"/>
                <a:cs typeface="Times" charset="0"/>
              </a:rPr>
              <a:t>Cám ơn </a:t>
            </a:r>
            <a:r>
              <a:rPr lang="en-US" sz="4800" b="1">
                <a:ln w="0"/>
                <a:solidFill>
                  <a:schemeClr val="accent1"/>
                </a:solidFill>
                <a:effectLst>
                  <a:outerShdw blurRad="50800" dist="76200" dir="5400000" algn="t" rotWithShape="0">
                    <a:prstClr val="black">
                      <a:alpha val="40000"/>
                    </a:prstClr>
                  </a:outerShdw>
                </a:effectLst>
                <a:latin typeface="Times" charset="0"/>
                <a:ea typeface="Times" charset="0"/>
                <a:cs typeface="Times" charset="0"/>
              </a:rPr>
              <a:t>Thầy</a:t>
            </a:r>
            <a:r>
              <a:rPr lang="en-US" sz="4800">
                <a:ln w="0"/>
                <a:solidFill>
                  <a:schemeClr val="accent1"/>
                </a:solidFill>
                <a:effectLst>
                  <a:outerShdw blurRad="50800" dist="76200" dir="5400000" algn="t" rotWithShape="0">
                    <a:prstClr val="black">
                      <a:alpha val="40000"/>
                    </a:prstClr>
                  </a:outerShdw>
                </a:effectLst>
                <a:latin typeface="Times" charset="0"/>
                <a:ea typeface="Times" charset="0"/>
                <a:cs typeface="Times" charset="0"/>
              </a:rPr>
              <a:t> và </a:t>
            </a:r>
            <a:r>
              <a:rPr lang="en-US" sz="4800" b="1">
                <a:ln w="0"/>
                <a:solidFill>
                  <a:schemeClr val="accent1"/>
                </a:solidFill>
                <a:effectLst>
                  <a:outerShdw blurRad="50800" dist="76200" dir="5400000" algn="t" rotWithShape="0">
                    <a:prstClr val="black">
                      <a:alpha val="40000"/>
                    </a:prstClr>
                  </a:outerShdw>
                </a:effectLst>
                <a:latin typeface="Times" charset="0"/>
                <a:ea typeface="Times" charset="0"/>
                <a:cs typeface="Times" charset="0"/>
              </a:rPr>
              <a:t>Các Bạn </a:t>
            </a:r>
            <a:r>
              <a:rPr lang="en-US" sz="4800">
                <a:ln w="0"/>
                <a:solidFill>
                  <a:schemeClr val="accent1"/>
                </a:solidFill>
                <a:effectLst>
                  <a:outerShdw blurRad="50800" dist="76200" dir="5400000" algn="t" rotWithShape="0">
                    <a:prstClr val="black">
                      <a:alpha val="40000"/>
                    </a:prstClr>
                  </a:outerShdw>
                </a:effectLst>
                <a:latin typeface="Times" charset="0"/>
                <a:ea typeface="Times" charset="0"/>
                <a:cs typeface="Times" charset="0"/>
              </a:rPr>
              <a:t>đã lắng nghe.</a:t>
            </a:r>
          </a:p>
        </p:txBody>
      </p:sp>
      <p:sp>
        <p:nvSpPr>
          <p:cNvPr id="5" name="TextBox 4"/>
          <p:cNvSpPr txBox="1"/>
          <p:nvPr/>
        </p:nvSpPr>
        <p:spPr>
          <a:xfrm>
            <a:off x="7670387" y="2889503"/>
            <a:ext cx="3546254" cy="830997"/>
          </a:xfrm>
          <a:prstGeom prst="rect">
            <a:avLst/>
          </a:prstGeom>
          <a:noFill/>
        </p:spPr>
        <p:txBody>
          <a:bodyPr wrap="square" rtlCol="0">
            <a:spAutoFit/>
          </a:bodyPr>
          <a:lstStyle/>
          <a:p>
            <a:r>
              <a:rPr lang="en-US" sz="2400">
                <a:latin typeface="Arial Hebrew" charset="-79"/>
                <a:ea typeface="Arial Hebrew" charset="-79"/>
                <a:cs typeface="Arial Hebrew" charset="-79"/>
              </a:rPr>
              <a:t>Xin mời Thầy và Các Bạn đặt câu hỏi!</a:t>
            </a:r>
          </a:p>
        </p:txBody>
      </p:sp>
    </p:spTree>
    <p:extLst>
      <p:ext uri="{BB962C8B-B14F-4D97-AF65-F5344CB8AC3E}">
        <p14:creationId xmlns:p14="http://schemas.microsoft.com/office/powerpoint/2010/main" val="590916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b="1" i="0">
                <a:latin typeface="Arial Hebrew" charset="-79"/>
                <a:ea typeface="Arial Hebrew" charset="-79"/>
                <a:cs typeface="Arial Hebrew" charset="-79"/>
              </a:rPr>
              <a:t>I.   Nguồn gốc phát sinh :</a:t>
            </a:r>
            <a:br>
              <a:rPr lang="en-US" sz="2800" b="1" i="0">
                <a:latin typeface="Arial Hebrew" charset="-79"/>
                <a:ea typeface="Arial Hebrew" charset="-79"/>
                <a:cs typeface="Arial Hebrew" charset="-79"/>
              </a:rPr>
            </a:br>
            <a:r>
              <a:rPr lang="en-US" sz="2800" i="0">
                <a:latin typeface="Arial Hebrew" charset="-79"/>
                <a:ea typeface="Arial Hebrew" charset="-79"/>
                <a:cs typeface="Arial Hebrew" charset="-79"/>
              </a:rPr>
              <a:t>II.  Hiện trạng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sp>
        <p:nvSpPr>
          <p:cNvPr id="3" name="TextBox 2"/>
          <p:cNvSpPr txBox="1"/>
          <p:nvPr/>
        </p:nvSpPr>
        <p:spPr>
          <a:xfrm>
            <a:off x="4888992" y="561493"/>
            <a:ext cx="6047232" cy="5016758"/>
          </a:xfrm>
          <a:prstGeom prst="rect">
            <a:avLst/>
          </a:prstGeom>
          <a:noFill/>
        </p:spPr>
        <p:txBody>
          <a:bodyPr wrap="square" rtlCol="0">
            <a:spAutoFit/>
          </a:bodyPr>
          <a:lstStyle/>
          <a:p>
            <a:pPr marL="285750" indent="-285750">
              <a:buFont typeface="Arial" charset="0"/>
              <a:buChar char="•"/>
            </a:pPr>
            <a:r>
              <a:rPr lang="en-US" sz="2000">
                <a:latin typeface="Times New Roman" charset="0"/>
                <a:ea typeface="Times New Roman" charset="0"/>
                <a:cs typeface="Times New Roman" charset="0"/>
              </a:rPr>
              <a:t>Thời gian qua các ngành nghề sản xuất của Việt Nam có sự phát triển mạnh mẽ và vượt bậc. Điều đó thúc đẩy phát triển kinh tế - xã hội của đất nước, mặt khác đã làm gia tăng nhu cầu tiêu dùng hàng hoá, nguyên vật liệu, năng lượng và cũng làm gia tăng nhanh chóng lượng chất thải rắn phát sinh. </a:t>
            </a:r>
          </a:p>
          <a:p>
            <a:pPr marL="285750" indent="-285750">
              <a:buFont typeface="Arial" charset="0"/>
              <a:buChar char="•"/>
            </a:pPr>
            <a:r>
              <a:rPr lang="en-US" sz="2000">
                <a:latin typeface="Times New Roman" charset="0"/>
                <a:ea typeface="Times New Roman" charset="0"/>
                <a:cs typeface="Times New Roman" charset="0"/>
              </a:rPr>
              <a:t>Nguồn gốc phát sinh :</a:t>
            </a:r>
          </a:p>
          <a:p>
            <a:pPr marL="742950" lvl="1" indent="-285750">
              <a:buFont typeface="Courier New" charset="0"/>
              <a:buChar char="o"/>
            </a:pPr>
            <a:r>
              <a:rPr lang="en-US" sz="2000">
                <a:latin typeface="Times New Roman" charset="0"/>
                <a:ea typeface="Times New Roman" charset="0"/>
                <a:cs typeface="Times New Roman" charset="0"/>
              </a:rPr>
              <a:t>Các hộ gia đình.</a:t>
            </a:r>
          </a:p>
          <a:p>
            <a:pPr marL="742950" lvl="1" indent="-285750">
              <a:buFont typeface="Courier New" charset="0"/>
              <a:buChar char="o"/>
            </a:pPr>
            <a:r>
              <a:rPr lang="en-US" sz="2000">
                <a:latin typeface="Times New Roman" charset="0"/>
                <a:ea typeface="Times New Roman" charset="0"/>
                <a:cs typeface="Times New Roman" charset="0"/>
              </a:rPr>
              <a:t>Các công ty, xí nghiệp.</a:t>
            </a:r>
          </a:p>
          <a:p>
            <a:pPr marL="742950" lvl="1" indent="-285750">
              <a:buFont typeface="Courier New" charset="0"/>
              <a:buChar char="o"/>
            </a:pPr>
            <a:r>
              <a:rPr lang="en-US" sz="2000">
                <a:latin typeface="Times New Roman" charset="0"/>
                <a:ea typeface="Times New Roman" charset="0"/>
                <a:cs typeface="Times New Roman" charset="0"/>
              </a:rPr>
              <a:t>Các công trình xây dựng.</a:t>
            </a:r>
          </a:p>
          <a:p>
            <a:pPr marL="742950" lvl="1" indent="-285750">
              <a:buFont typeface="Courier New" charset="0"/>
              <a:buChar char="o"/>
            </a:pPr>
            <a:r>
              <a:rPr lang="en-US" sz="2000">
                <a:latin typeface="Times New Roman" charset="0"/>
                <a:ea typeface="Times New Roman" charset="0"/>
                <a:cs typeface="Times New Roman" charset="0"/>
              </a:rPr>
              <a:t>Các trung tâm thương mại, khu đô thị.</a:t>
            </a:r>
          </a:p>
          <a:p>
            <a:pPr marL="285750" indent="-285750">
              <a:buFont typeface="Arial" charset="0"/>
              <a:buChar char="•"/>
            </a:pPr>
            <a:r>
              <a:rPr lang="en-US" sz="2000">
                <a:latin typeface="Times New Roman" charset="0"/>
                <a:ea typeface="Times New Roman" charset="0"/>
                <a:cs typeface="Times New Roman" charset="0"/>
              </a:rPr>
              <a:t>Bên cạnh đó việc xử lý Chất Thải Rắn còn chưa đươc áp dụng phương thức quản lý tổng hợp, còn chưa chú trọng đến việc Giảm thiểu, tái sử dụng, tái chế và thu hồi năng lượng từ chất thải khiến khối lượng rác ngày càng nhiều.</a:t>
            </a:r>
          </a:p>
        </p:txBody>
      </p:sp>
    </p:spTree>
    <p:extLst>
      <p:ext uri="{BB962C8B-B14F-4D97-AF65-F5344CB8AC3E}">
        <p14:creationId xmlns:p14="http://schemas.microsoft.com/office/powerpoint/2010/main" val="119880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b="1" i="0">
                <a:latin typeface="Arial Hebrew" charset="-79"/>
                <a:ea typeface="Arial Hebrew" charset="-79"/>
                <a:cs typeface="Arial Hebrew" charset="-79"/>
              </a:rPr>
              <a:t>II.  Hiện trạng :</a:t>
            </a:r>
            <a:r>
              <a:rPr lang="en-US" sz="2800" i="0">
                <a:latin typeface="Arial Hebrew" charset="-79"/>
                <a:ea typeface="Arial Hebrew" charset="-79"/>
                <a:cs typeface="Arial Hebrew" charset="-79"/>
              </a:rPr>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graphicFrame>
        <p:nvGraphicFramePr>
          <p:cNvPr id="8" name="Table 7"/>
          <p:cNvGraphicFramePr>
            <a:graphicFrameLocks noGrp="1"/>
          </p:cNvGraphicFramePr>
          <p:nvPr>
            <p:extLst/>
          </p:nvPr>
        </p:nvGraphicFramePr>
        <p:xfrm>
          <a:off x="4383024" y="178810"/>
          <a:ext cx="6248400" cy="2804160"/>
        </p:xfrm>
        <a:graphic>
          <a:graphicData uri="http://schemas.openxmlformats.org/drawingml/2006/table">
            <a:tbl>
              <a:tblPr firstRow="1" firstCol="1" bandRow="1">
                <a:tableStyleId>{5C22544A-7EE6-4342-B048-85BDC9FD1C3A}</a:tableStyleId>
              </a:tblPr>
              <a:tblGrid>
                <a:gridCol w="1040912"/>
                <a:gridCol w="1503540"/>
                <a:gridCol w="1450835"/>
                <a:gridCol w="2253113"/>
              </a:tblGrid>
              <a:tr h="0">
                <a:tc>
                  <a:txBody>
                    <a:bodyPr/>
                    <a:lstStyle/>
                    <a:p>
                      <a:pPr marL="0" marR="0">
                        <a:spcBef>
                          <a:spcPts val="0"/>
                        </a:spcBef>
                        <a:spcAft>
                          <a:spcPts val="0"/>
                        </a:spcAft>
                      </a:pPr>
                      <a:r>
                        <a:rPr lang="en-US" sz="2200">
                          <a:effectLst/>
                          <a:latin typeface="Times" charset="0"/>
                          <a:ea typeface="Times" charset="0"/>
                          <a:cs typeface="Times" charset="0"/>
                        </a:rPr>
                        <a:t>Năm</a:t>
                      </a:r>
                      <a:endParaRPr lang="en-US" sz="1200">
                        <a:effectLst/>
                        <a:latin typeface="Times" charset="0"/>
                        <a:ea typeface="Times" charset="0"/>
                        <a:cs typeface="Times" charset="0"/>
                      </a:endParaRPr>
                    </a:p>
                  </a:txBody>
                  <a:tcPr marL="47625" marR="95250" marT="38100" marB="38100" anchor="ctr"/>
                </a:tc>
                <a:tc gridSpan="2">
                  <a:txBody>
                    <a:bodyPr/>
                    <a:lstStyle/>
                    <a:p>
                      <a:pPr marL="0" marR="0">
                        <a:spcBef>
                          <a:spcPts val="0"/>
                        </a:spcBef>
                        <a:spcAft>
                          <a:spcPts val="0"/>
                        </a:spcAft>
                      </a:pPr>
                      <a:r>
                        <a:rPr lang="en-US" sz="2200">
                          <a:effectLst/>
                          <a:latin typeface="Times" charset="0"/>
                          <a:ea typeface="Times" charset="0"/>
                          <a:cs typeface="Times" charset="0"/>
                        </a:rPr>
                        <a:t>Khối lượng CTR đô thị</a:t>
                      </a:r>
                      <a:endParaRPr lang="en-US" sz="1200">
                        <a:effectLst/>
                        <a:latin typeface="Times" charset="0"/>
                        <a:ea typeface="Times" charset="0"/>
                        <a:cs typeface="Times" charset="0"/>
                      </a:endParaRPr>
                    </a:p>
                  </a:txBody>
                  <a:tcPr marL="47625" marR="95250" marT="38100" marB="38100" anchor="ctr"/>
                </a:tc>
                <a:tc hMerge="1">
                  <a:txBody>
                    <a:bodyPr/>
                    <a:lstStyle/>
                    <a:p>
                      <a:endParaRPr lang="en-US"/>
                    </a:p>
                  </a:txBody>
                  <a:tcPr/>
                </a:tc>
                <a:tc>
                  <a:txBody>
                    <a:bodyPr/>
                    <a:lstStyle/>
                    <a:p>
                      <a:pPr marL="0" marR="0">
                        <a:spcBef>
                          <a:spcPts val="0"/>
                        </a:spcBef>
                        <a:spcAft>
                          <a:spcPts val="0"/>
                        </a:spcAft>
                      </a:pPr>
                      <a:r>
                        <a:rPr lang="en-US" sz="2200">
                          <a:effectLst/>
                          <a:latin typeface="Times" charset="0"/>
                          <a:ea typeface="Times" charset="0"/>
                          <a:cs typeface="Times" charset="0"/>
                        </a:rPr>
                        <a:t>Tỷ lệ tăng hàng năm (%)</a:t>
                      </a:r>
                      <a:endParaRPr lang="en-US" sz="1200">
                        <a:effectLst/>
                        <a:latin typeface="Times" charset="0"/>
                        <a:ea typeface="Times" charset="0"/>
                        <a:cs typeface="Times" charset="0"/>
                      </a:endParaRPr>
                    </a:p>
                  </a:txBody>
                  <a:tcPr marL="47625" marR="95250" marT="38100" marB="38100" anchor="ctr"/>
                </a:tc>
              </a:tr>
              <a:tr h="0">
                <a:tc>
                  <a:txBody>
                    <a:bodyPr/>
                    <a:lstStyle/>
                    <a:p>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Tấn/năm</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Tấn/ngày</a:t>
                      </a:r>
                      <a:endParaRPr lang="en-US" sz="1200">
                        <a:effectLst/>
                        <a:latin typeface="Times" charset="0"/>
                        <a:ea typeface="Times" charset="0"/>
                        <a:cs typeface="Times" charset="0"/>
                      </a:endParaRPr>
                    </a:p>
                  </a:txBody>
                  <a:tcPr marL="47625" marR="95250" marT="38100" marB="38100" anchor="ctr"/>
                </a:tc>
                <a:tc>
                  <a:txBody>
                    <a:bodyPr/>
                    <a:lstStyle/>
                    <a:p>
                      <a:endParaRPr lang="en-US" sz="1200">
                        <a:effectLst/>
                        <a:latin typeface="Times" charset="0"/>
                        <a:ea typeface="Times" charset="0"/>
                        <a:cs typeface="Times" charset="0"/>
                      </a:endParaRPr>
                    </a:p>
                  </a:txBody>
                  <a:tcPr marL="47625" marR="95250" marT="38100" marB="38100" anchor="ctr"/>
                </a:tc>
              </a:tr>
              <a:tr h="0">
                <a:tc>
                  <a:txBody>
                    <a:bodyPr/>
                    <a:lstStyle/>
                    <a:p>
                      <a:pPr marL="0" marR="0">
                        <a:spcBef>
                          <a:spcPts val="0"/>
                        </a:spcBef>
                        <a:spcAft>
                          <a:spcPts val="0"/>
                        </a:spcAft>
                      </a:pPr>
                      <a:r>
                        <a:rPr lang="en-US" sz="2200">
                          <a:effectLst/>
                          <a:latin typeface="Times" charset="0"/>
                          <a:ea typeface="Times" charset="0"/>
                          <a:cs typeface="Times" charset="0"/>
                        </a:rPr>
                        <a:t>2000</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1.483.963</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4.066</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39,2%</a:t>
                      </a:r>
                      <a:endParaRPr lang="en-US" sz="1200">
                        <a:effectLst/>
                        <a:latin typeface="Times" charset="0"/>
                        <a:ea typeface="Times" charset="0"/>
                        <a:cs typeface="Times" charset="0"/>
                      </a:endParaRPr>
                    </a:p>
                  </a:txBody>
                  <a:tcPr marL="47625" marR="95250" marT="38100" marB="38100" anchor="ctr"/>
                </a:tc>
              </a:tr>
              <a:tr h="0">
                <a:tc>
                  <a:txBody>
                    <a:bodyPr/>
                    <a:lstStyle/>
                    <a:p>
                      <a:pPr marL="0" marR="0">
                        <a:spcBef>
                          <a:spcPts val="0"/>
                        </a:spcBef>
                        <a:spcAft>
                          <a:spcPts val="0"/>
                        </a:spcAft>
                      </a:pPr>
                      <a:r>
                        <a:rPr lang="en-US" sz="2200">
                          <a:effectLst/>
                          <a:latin typeface="Times" charset="0"/>
                          <a:ea typeface="Times" charset="0"/>
                          <a:cs typeface="Times" charset="0"/>
                        </a:rPr>
                        <a:t>2005</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1.746.485</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4.785</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3,7%</a:t>
                      </a:r>
                      <a:endParaRPr lang="en-US" sz="1200">
                        <a:effectLst/>
                        <a:latin typeface="Times" charset="0"/>
                        <a:ea typeface="Times" charset="0"/>
                        <a:cs typeface="Times" charset="0"/>
                      </a:endParaRPr>
                    </a:p>
                  </a:txBody>
                  <a:tcPr marL="47625" marR="95250" marT="38100" marB="38100" anchor="ctr"/>
                </a:tc>
              </a:tr>
              <a:tr h="0">
                <a:tc>
                  <a:txBody>
                    <a:bodyPr/>
                    <a:lstStyle/>
                    <a:p>
                      <a:pPr marL="0" marR="0">
                        <a:spcBef>
                          <a:spcPts val="0"/>
                        </a:spcBef>
                        <a:spcAft>
                          <a:spcPts val="0"/>
                        </a:spcAft>
                      </a:pPr>
                      <a:r>
                        <a:rPr lang="en-US" sz="2200">
                          <a:effectLst/>
                          <a:latin typeface="Times" charset="0"/>
                          <a:ea typeface="Times" charset="0"/>
                          <a:cs typeface="Times" charset="0"/>
                        </a:rPr>
                        <a:t>2010</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2.372.500</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6.500</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7,4%</a:t>
                      </a:r>
                      <a:endParaRPr lang="en-US" sz="1200">
                        <a:effectLst/>
                        <a:latin typeface="Times" charset="0"/>
                        <a:ea typeface="Times" charset="0"/>
                        <a:cs typeface="Times" charset="0"/>
                      </a:endParaRPr>
                    </a:p>
                  </a:txBody>
                  <a:tcPr marL="47625" marR="95250" marT="38100" marB="38100" anchor="ctr"/>
                </a:tc>
              </a:tr>
              <a:tr h="0">
                <a:tc>
                  <a:txBody>
                    <a:bodyPr/>
                    <a:lstStyle/>
                    <a:p>
                      <a:pPr marL="0" marR="0">
                        <a:spcBef>
                          <a:spcPts val="0"/>
                        </a:spcBef>
                        <a:spcAft>
                          <a:spcPts val="0"/>
                        </a:spcAft>
                      </a:pPr>
                      <a:r>
                        <a:rPr lang="en-US" sz="2200">
                          <a:effectLst/>
                          <a:latin typeface="Times" charset="0"/>
                          <a:ea typeface="Times" charset="0"/>
                          <a:cs typeface="Times" charset="0"/>
                        </a:rPr>
                        <a:t>2015</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2.628.000</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7.200</a:t>
                      </a:r>
                      <a:endParaRPr lang="en-US" sz="120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2200">
                          <a:effectLst/>
                          <a:latin typeface="Times" charset="0"/>
                          <a:ea typeface="Times" charset="0"/>
                          <a:cs typeface="Times" charset="0"/>
                        </a:rPr>
                        <a:t>8%</a:t>
                      </a:r>
                      <a:endParaRPr lang="en-US" sz="1200">
                        <a:effectLst/>
                        <a:latin typeface="Times" charset="0"/>
                        <a:ea typeface="Times" charset="0"/>
                        <a:cs typeface="Times" charset="0"/>
                      </a:endParaRPr>
                    </a:p>
                  </a:txBody>
                  <a:tcPr marL="47625" marR="95250" marT="38100" marB="38100" anchor="ctr"/>
                </a:tc>
              </a:tr>
            </a:tbl>
          </a:graphicData>
        </a:graphic>
      </p:graphicFrame>
      <p:sp>
        <p:nvSpPr>
          <p:cNvPr id="9" name="TextBox 8"/>
          <p:cNvSpPr txBox="1"/>
          <p:nvPr/>
        </p:nvSpPr>
        <p:spPr>
          <a:xfrm>
            <a:off x="4383024" y="3257596"/>
            <a:ext cx="7296912" cy="3170099"/>
          </a:xfrm>
          <a:prstGeom prst="rect">
            <a:avLst/>
          </a:prstGeom>
          <a:noFill/>
        </p:spPr>
        <p:txBody>
          <a:bodyPr wrap="square" rtlCol="0">
            <a:spAutoFit/>
          </a:bodyPr>
          <a:lstStyle/>
          <a:p>
            <a:pPr marL="342900" marR="0" lvl="0" indent="-342900" fontAlgn="base">
              <a:spcBef>
                <a:spcPts val="0"/>
              </a:spcBef>
              <a:spcAft>
                <a:spcPts val="0"/>
              </a:spcAft>
              <a:buFont typeface="Symbol" charset="2"/>
              <a:buChar char=""/>
            </a:pPr>
            <a:r>
              <a:rPr lang="en-US" sz="2000">
                <a:solidFill>
                  <a:srgbClr val="000000"/>
                </a:solidFill>
                <a:latin typeface="Times" charset="0"/>
                <a:ea typeface="Times" charset="0"/>
                <a:cs typeface="Times" charset="0"/>
              </a:rPr>
              <a:t>Tổng khối lượng chất thải rắn (CTR) đô thị phát sinh : </a:t>
            </a:r>
            <a:r>
              <a:rPr lang="en-US" sz="2000" b="1">
                <a:solidFill>
                  <a:srgbClr val="000000"/>
                </a:solidFill>
                <a:latin typeface="Times" charset="0"/>
                <a:ea typeface="Times" charset="0"/>
                <a:cs typeface="Times" charset="0"/>
              </a:rPr>
              <a:t>7.500 – 8.000 tấn/ngày ( 2,7 – 2,9 triệu tấn/năm )</a:t>
            </a:r>
            <a:r>
              <a:rPr lang="en-US" sz="2000">
                <a:solidFill>
                  <a:srgbClr val="000000"/>
                </a:solidFill>
                <a:latin typeface="Times" charset="0"/>
                <a:ea typeface="Times" charset="0"/>
                <a:cs typeface="Times" charset="0"/>
              </a:rPr>
              <a:t>. Trong đó, khối lượng thu gom và vận chuyển đến bãi chôn lấp khoảng </a:t>
            </a:r>
            <a:r>
              <a:rPr lang="en-US" sz="2000" b="1">
                <a:solidFill>
                  <a:srgbClr val="000000"/>
                </a:solidFill>
                <a:latin typeface="Times" charset="0"/>
                <a:ea typeface="Times" charset="0"/>
                <a:cs typeface="Times" charset="0"/>
              </a:rPr>
              <a:t>7.000 tấn/ngày</a:t>
            </a:r>
            <a:r>
              <a:rPr lang="en-US" sz="2000">
                <a:solidFill>
                  <a:srgbClr val="000000"/>
                </a:solidFill>
                <a:latin typeface="Times" charset="0"/>
                <a:ea typeface="Times" charset="0"/>
                <a:cs typeface="Times" charset="0"/>
              </a:rPr>
              <a:t>, phần còn lại là phế liệu được mua bán để tái chế.</a:t>
            </a:r>
            <a:endParaRPr lang="en-US" sz="1200">
              <a:effectLst/>
              <a:latin typeface="Times" charset="0"/>
              <a:ea typeface="Times" charset="0"/>
              <a:cs typeface="Times" charset="0"/>
            </a:endParaRPr>
          </a:p>
          <a:p>
            <a:pPr marL="342900" marR="0" lvl="0" indent="-342900" fontAlgn="base">
              <a:spcBef>
                <a:spcPts val="0"/>
              </a:spcBef>
              <a:spcAft>
                <a:spcPts val="0"/>
              </a:spcAft>
              <a:buFont typeface="Symbol" charset="2"/>
              <a:buChar char=""/>
            </a:pPr>
            <a:r>
              <a:rPr lang="en-US" sz="2000">
                <a:solidFill>
                  <a:srgbClr val="000000"/>
                </a:solidFill>
                <a:latin typeface="Times" charset="0"/>
                <a:ea typeface="Times" charset="0"/>
                <a:cs typeface="Times" charset="0"/>
              </a:rPr>
              <a:t>Tỷ lệ gia tăng khối lượng hàng năm: </a:t>
            </a:r>
            <a:r>
              <a:rPr lang="en-US" sz="2000" b="1">
                <a:solidFill>
                  <a:srgbClr val="000000"/>
                </a:solidFill>
                <a:latin typeface="Times" charset="0"/>
                <a:ea typeface="Times" charset="0"/>
                <a:cs typeface="Times" charset="0"/>
              </a:rPr>
              <a:t>7% – 8% (2016).</a:t>
            </a:r>
            <a:endParaRPr lang="en-US" sz="1200" b="1">
              <a:effectLst/>
              <a:latin typeface="Times" charset="0"/>
              <a:ea typeface="Times" charset="0"/>
              <a:cs typeface="Times" charset="0"/>
            </a:endParaRPr>
          </a:p>
          <a:p>
            <a:pPr marL="342900" marR="0" lvl="0" indent="-342900" fontAlgn="base">
              <a:spcBef>
                <a:spcPts val="0"/>
              </a:spcBef>
              <a:spcAft>
                <a:spcPts val="0"/>
              </a:spcAft>
              <a:buFont typeface="Symbol" charset="2"/>
              <a:buChar char=""/>
            </a:pPr>
            <a:r>
              <a:rPr lang="en-US" sz="2000">
                <a:solidFill>
                  <a:srgbClr val="000000"/>
                </a:solidFill>
                <a:latin typeface="Times" charset="0"/>
                <a:ea typeface="Times" charset="0"/>
                <a:cs typeface="Times" charset="0"/>
              </a:rPr>
              <a:t>Chỉ số phát sinh CTR sinh hoạt bình quân đầu người của </a:t>
            </a:r>
            <a:r>
              <a:rPr lang="en-US" sz="2000" b="1">
                <a:solidFill>
                  <a:srgbClr val="000000"/>
                </a:solidFill>
                <a:latin typeface="Times" charset="0"/>
                <a:ea typeface="Times" charset="0"/>
                <a:cs typeface="Times" charset="0"/>
              </a:rPr>
              <a:t>TP.HCM : 0,98 kg/người/ngày</a:t>
            </a:r>
            <a:endParaRPr lang="en-US" sz="1200" b="1">
              <a:effectLst/>
              <a:latin typeface="Times" charset="0"/>
              <a:ea typeface="Times" charset="0"/>
              <a:cs typeface="Times" charset="0"/>
            </a:endParaRPr>
          </a:p>
          <a:p>
            <a:pPr marL="342900" marR="0" lvl="0" indent="-342900" fontAlgn="base">
              <a:spcBef>
                <a:spcPts val="0"/>
              </a:spcBef>
              <a:spcAft>
                <a:spcPts val="0"/>
              </a:spcAft>
              <a:buFont typeface="Symbol" charset="2"/>
              <a:buChar char=""/>
            </a:pPr>
            <a:r>
              <a:rPr lang="en-US" sz="2000">
                <a:solidFill>
                  <a:srgbClr val="000000"/>
                </a:solidFill>
                <a:latin typeface="Times" charset="0"/>
                <a:ea typeface="Times" charset="0"/>
                <a:cs typeface="Times" charset="0"/>
              </a:rPr>
              <a:t>Hiện nay, tổng lượng CTR sinh hoạt đô thị phát sinh khoảng </a:t>
            </a:r>
            <a:r>
              <a:rPr lang="en-US" sz="2000" b="1">
                <a:solidFill>
                  <a:srgbClr val="000000"/>
                </a:solidFill>
                <a:latin typeface="Times" charset="0"/>
                <a:ea typeface="Times" charset="0"/>
                <a:cs typeface="Times" charset="0"/>
              </a:rPr>
              <a:t>28.400 tấn/ngày</a:t>
            </a:r>
            <a:r>
              <a:rPr lang="en-US" sz="2000">
                <a:solidFill>
                  <a:srgbClr val="000000"/>
                </a:solidFill>
                <a:latin typeface="Times" charset="0"/>
                <a:ea typeface="Times" charset="0"/>
                <a:cs typeface="Times" charset="0"/>
              </a:rPr>
              <a:t>, trong đó chất thải rắn hữu cơ chiếm tỉ lệ khoảng 54%, chất thải có thể tái chế chiếm khoảng 8%</a:t>
            </a:r>
            <a:endParaRPr lang="en-US" sz="1200">
              <a:effectLst/>
              <a:latin typeface="Times" charset="0"/>
              <a:ea typeface="Times" charset="0"/>
              <a:cs typeface="Times" charset="0"/>
            </a:endParaRPr>
          </a:p>
        </p:txBody>
      </p:sp>
      <p:sp>
        <p:nvSpPr>
          <p:cNvPr id="10" name="TextBox 9"/>
          <p:cNvSpPr txBox="1"/>
          <p:nvPr/>
        </p:nvSpPr>
        <p:spPr>
          <a:xfrm>
            <a:off x="10631424" y="178810"/>
            <a:ext cx="1438656" cy="2554545"/>
          </a:xfrm>
          <a:prstGeom prst="rect">
            <a:avLst/>
          </a:prstGeom>
          <a:noFill/>
        </p:spPr>
        <p:txBody>
          <a:bodyPr wrap="square" rtlCol="0">
            <a:spAutoFit/>
          </a:bodyPr>
          <a:lstStyle/>
          <a:p>
            <a:r>
              <a:rPr lang="en-US" sz="2000" b="1">
                <a:latin typeface="Arial" charset="0"/>
                <a:ea typeface="Arial" charset="0"/>
                <a:cs typeface="Arial" charset="0"/>
              </a:rPr>
              <a:t>Bảng số liệu rác thải rắn sinh hoạt ở đô thị theo năm của </a:t>
            </a:r>
          </a:p>
          <a:p>
            <a:r>
              <a:rPr lang="en-US" sz="2000" b="1">
                <a:latin typeface="Arial" charset="0"/>
                <a:ea typeface="Arial" charset="0"/>
                <a:cs typeface="Arial" charset="0"/>
              </a:rPr>
              <a:t>Việt Nam</a:t>
            </a:r>
          </a:p>
        </p:txBody>
      </p:sp>
    </p:spTree>
    <p:extLst>
      <p:ext uri="{BB962C8B-B14F-4D97-AF65-F5344CB8AC3E}">
        <p14:creationId xmlns:p14="http://schemas.microsoft.com/office/powerpoint/2010/main" val="4991296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b="1" i="0">
                <a:latin typeface="Arial Hebrew" charset="-79"/>
                <a:ea typeface="Arial Hebrew" charset="-79"/>
                <a:cs typeface="Arial Hebrew" charset="-79"/>
              </a:rPr>
              <a:t>II.  Hiện trạng :</a:t>
            </a:r>
            <a:r>
              <a:rPr lang="en-US" sz="2800" i="0">
                <a:latin typeface="Arial Hebrew" charset="-79"/>
                <a:ea typeface="Arial Hebrew" charset="-79"/>
                <a:cs typeface="Arial Hebrew" charset="-79"/>
              </a:rPr>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graphicFrame>
        <p:nvGraphicFramePr>
          <p:cNvPr id="2" name="Table 1"/>
          <p:cNvGraphicFramePr>
            <a:graphicFrameLocks noGrp="1"/>
          </p:cNvGraphicFramePr>
          <p:nvPr>
            <p:extLst/>
          </p:nvPr>
        </p:nvGraphicFramePr>
        <p:xfrm>
          <a:off x="4888992" y="151165"/>
          <a:ext cx="5071872" cy="4556760"/>
        </p:xfrm>
        <a:graphic>
          <a:graphicData uri="http://schemas.openxmlformats.org/drawingml/2006/table">
            <a:tbl>
              <a:tblPr firstRow="1" firstCol="1" bandRow="1">
                <a:tableStyleId>{5C22544A-7EE6-4342-B048-85BDC9FD1C3A}</a:tableStyleId>
              </a:tblPr>
              <a:tblGrid>
                <a:gridCol w="3084193"/>
                <a:gridCol w="1987679"/>
              </a:tblGrid>
              <a:tr h="322278">
                <a:tc>
                  <a:txBody>
                    <a:bodyPr/>
                    <a:lstStyle/>
                    <a:p>
                      <a:pPr marL="0" marR="0">
                        <a:spcBef>
                          <a:spcPts val="0"/>
                        </a:spcBef>
                        <a:spcAft>
                          <a:spcPts val="0"/>
                        </a:spcAft>
                      </a:pPr>
                      <a:r>
                        <a:rPr lang="en-US" sz="1800">
                          <a:effectLst/>
                          <a:latin typeface="Times" charset="0"/>
                          <a:ea typeface="Times" charset="0"/>
                          <a:cs typeface="Times" charset="0"/>
                        </a:rPr>
                        <a:t>Thành phần</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Tỉ lệ</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Rác hữu cơ</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64,5%</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Nhựa</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12,4%</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Xỉ than, đất cát, sành sứ</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2,2%</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Giấy</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8,2%</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Da và cao su</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0,4%</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Nguy hại</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0,1%</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Vải</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3,9%</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Kim loại</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0,4%</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Bùn</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2,8%</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Gỗ</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4,6%</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Thủy Tinh</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0,4%</a:t>
                      </a:r>
                      <a:endParaRPr lang="en-US" sz="1050">
                        <a:effectLst/>
                        <a:latin typeface="Times" charset="0"/>
                        <a:ea typeface="Times" charset="0"/>
                        <a:cs typeface="Times" charset="0"/>
                      </a:endParaRPr>
                    </a:p>
                  </a:txBody>
                  <a:tcPr marL="47625" marR="95250" marT="38100" marB="38100" anchor="ctr"/>
                </a:tc>
              </a:tr>
              <a:tr h="322278">
                <a:tc>
                  <a:txBody>
                    <a:bodyPr/>
                    <a:lstStyle/>
                    <a:p>
                      <a:pPr marL="0" marR="0">
                        <a:spcBef>
                          <a:spcPts val="0"/>
                        </a:spcBef>
                        <a:spcAft>
                          <a:spcPts val="0"/>
                        </a:spcAft>
                      </a:pPr>
                      <a:r>
                        <a:rPr lang="en-US" sz="1800">
                          <a:effectLst/>
                          <a:latin typeface="Times" charset="0"/>
                          <a:ea typeface="Times" charset="0"/>
                          <a:cs typeface="Times" charset="0"/>
                        </a:rPr>
                        <a:t>Khác</a:t>
                      </a:r>
                      <a:endParaRPr lang="en-US" sz="1050">
                        <a:effectLst/>
                        <a:latin typeface="Times" charset="0"/>
                        <a:ea typeface="Times" charset="0"/>
                        <a:cs typeface="Times" charset="0"/>
                      </a:endParaRPr>
                    </a:p>
                  </a:txBody>
                  <a:tcPr marL="47625" marR="95250" marT="38100" marB="38100" anchor="ctr"/>
                </a:tc>
                <a:tc>
                  <a:txBody>
                    <a:bodyPr/>
                    <a:lstStyle/>
                    <a:p>
                      <a:pPr marL="0" marR="0">
                        <a:spcBef>
                          <a:spcPts val="0"/>
                        </a:spcBef>
                        <a:spcAft>
                          <a:spcPts val="0"/>
                        </a:spcAft>
                      </a:pPr>
                      <a:r>
                        <a:rPr lang="en-US" sz="1800">
                          <a:effectLst/>
                          <a:latin typeface="Times" charset="0"/>
                          <a:ea typeface="Times" charset="0"/>
                          <a:cs typeface="Times" charset="0"/>
                        </a:rPr>
                        <a:t>0,1%</a:t>
                      </a:r>
                      <a:endParaRPr lang="en-US" sz="1050">
                        <a:effectLst/>
                        <a:latin typeface="Times" charset="0"/>
                        <a:ea typeface="Times" charset="0"/>
                        <a:cs typeface="Times" charset="0"/>
                      </a:endParaRPr>
                    </a:p>
                  </a:txBody>
                  <a:tcPr marL="47625" marR="95250" marT="38100" marB="38100" anchor="ctr"/>
                </a:tc>
              </a:tr>
            </a:tbl>
          </a:graphicData>
        </a:graphic>
      </p:graphicFrame>
      <p:sp>
        <p:nvSpPr>
          <p:cNvPr id="3" name="Rectangle 1"/>
          <p:cNvSpPr>
            <a:spLocks noChangeArrowheads="1"/>
          </p:cNvSpPr>
          <p:nvPr/>
        </p:nvSpPr>
        <p:spPr bwMode="auto">
          <a:xfrm>
            <a:off x="5181600" y="151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charset="0"/>
              </a:rPr>
              <a:t/>
            </a:r>
            <a:br>
              <a:rPr kumimoji="0" lang="en-US" altLang="en-US" sz="1800" b="0" i="0" u="none" strike="noStrike" cap="none" normalizeH="0" baseline="0">
                <a:ln>
                  <a:noFill/>
                </a:ln>
                <a:solidFill>
                  <a:schemeClr val="tx1"/>
                </a:solidFill>
                <a:effectLst/>
                <a:latin typeface="Arial" charset="0"/>
              </a:rPr>
            </a:br>
            <a:endParaRPr kumimoji="0" lang="en-US" altLang="en-US" sz="1800" b="0" i="0" u="none" strike="noStrike" cap="none" normalizeH="0" baseline="0">
              <a:ln>
                <a:noFill/>
              </a:ln>
              <a:solidFill>
                <a:schemeClr val="tx1"/>
              </a:solidFill>
              <a:effectLst/>
              <a:latin typeface="Arial" charset="0"/>
            </a:endParaRPr>
          </a:p>
        </p:txBody>
      </p:sp>
      <p:sp>
        <p:nvSpPr>
          <p:cNvPr id="4" name="Rectangle 3"/>
          <p:cNvSpPr/>
          <p:nvPr/>
        </p:nvSpPr>
        <p:spPr>
          <a:xfrm>
            <a:off x="9960864" y="1644715"/>
            <a:ext cx="1597152" cy="1569660"/>
          </a:xfrm>
          <a:prstGeom prst="rect">
            <a:avLst/>
          </a:prstGeom>
        </p:spPr>
        <p:txBody>
          <a:bodyPr wrap="square">
            <a:spAutoFit/>
          </a:bodyPr>
          <a:lstStyle/>
          <a:p>
            <a:r>
              <a:rPr lang="en-US" sz="2400" b="1">
                <a:solidFill>
                  <a:srgbClr val="000000"/>
                </a:solidFill>
                <a:effectLst/>
                <a:latin typeface="Calibri" charset="0"/>
                <a:ea typeface="Calibri" charset="0"/>
                <a:cs typeface="Calibri" charset="0"/>
              </a:rPr>
              <a:t>Thành</a:t>
            </a:r>
            <a:r>
              <a:rPr lang="en-US" sz="2400" b="1">
                <a:solidFill>
                  <a:srgbClr val="000000"/>
                </a:solidFill>
                <a:effectLst/>
                <a:latin typeface="Arial Hebrew" charset="-79"/>
                <a:ea typeface="Times New Roman" charset="0"/>
              </a:rPr>
              <a:t> </a:t>
            </a:r>
            <a:r>
              <a:rPr lang="en-US" sz="2400" b="1">
                <a:solidFill>
                  <a:srgbClr val="000000"/>
                </a:solidFill>
                <a:effectLst/>
                <a:latin typeface="Calibri" charset="0"/>
                <a:ea typeface="Calibri" charset="0"/>
                <a:cs typeface="Calibri" charset="0"/>
              </a:rPr>
              <a:t>phần</a:t>
            </a:r>
            <a:r>
              <a:rPr lang="en-US" sz="2400" b="1">
                <a:solidFill>
                  <a:srgbClr val="000000"/>
                </a:solidFill>
                <a:effectLst/>
                <a:latin typeface="Arial Hebrew" charset="-79"/>
                <a:ea typeface="Times New Roman" charset="0"/>
              </a:rPr>
              <a:t> </a:t>
            </a:r>
            <a:r>
              <a:rPr lang="en-US" sz="2400" b="1">
                <a:solidFill>
                  <a:srgbClr val="000000"/>
                </a:solidFill>
                <a:effectLst/>
                <a:latin typeface="Calibri" charset="0"/>
                <a:ea typeface="Calibri" charset="0"/>
                <a:cs typeface="Calibri" charset="0"/>
              </a:rPr>
              <a:t>rác</a:t>
            </a:r>
            <a:r>
              <a:rPr lang="en-US" sz="2400" b="1">
                <a:solidFill>
                  <a:srgbClr val="000000"/>
                </a:solidFill>
                <a:effectLst/>
                <a:latin typeface="Arial Hebrew" charset="-79"/>
                <a:ea typeface="Times New Roman" charset="0"/>
              </a:rPr>
              <a:t> </a:t>
            </a:r>
            <a:r>
              <a:rPr lang="en-US" sz="2400" b="1">
                <a:solidFill>
                  <a:srgbClr val="000000"/>
                </a:solidFill>
                <a:effectLst/>
                <a:latin typeface="Calibri" charset="0"/>
                <a:ea typeface="Calibri" charset="0"/>
                <a:cs typeface="Calibri" charset="0"/>
              </a:rPr>
              <a:t>thải</a:t>
            </a:r>
            <a:r>
              <a:rPr lang="en-US" sz="2400" b="1">
                <a:solidFill>
                  <a:srgbClr val="000000"/>
                </a:solidFill>
                <a:effectLst/>
                <a:latin typeface="Arial Hebrew" charset="-79"/>
                <a:ea typeface="Times New Roman" charset="0"/>
              </a:rPr>
              <a:t> </a:t>
            </a:r>
            <a:r>
              <a:rPr lang="en-US" sz="2400" b="1">
                <a:solidFill>
                  <a:srgbClr val="000000"/>
                </a:solidFill>
                <a:effectLst/>
                <a:latin typeface="Calibri" charset="0"/>
                <a:ea typeface="Calibri" charset="0"/>
                <a:cs typeface="Calibri" charset="0"/>
              </a:rPr>
              <a:t>của</a:t>
            </a:r>
            <a:r>
              <a:rPr lang="en-US" sz="2400" b="1">
                <a:solidFill>
                  <a:srgbClr val="000000"/>
                </a:solidFill>
                <a:effectLst/>
                <a:latin typeface="Arial Hebrew" charset="-79"/>
                <a:ea typeface="Times New Roman" charset="0"/>
              </a:rPr>
              <a:t> </a:t>
            </a:r>
            <a:r>
              <a:rPr lang="en-US" sz="2400" b="1">
                <a:solidFill>
                  <a:srgbClr val="000000"/>
                </a:solidFill>
                <a:effectLst/>
                <a:latin typeface="Calibri" charset="0"/>
                <a:ea typeface="Calibri" charset="0"/>
                <a:cs typeface="Calibri" charset="0"/>
              </a:rPr>
              <a:t>TP</a:t>
            </a:r>
            <a:r>
              <a:rPr lang="en-US" sz="2400" b="1">
                <a:solidFill>
                  <a:srgbClr val="000000"/>
                </a:solidFill>
                <a:effectLst/>
                <a:latin typeface="Arial Hebrew" charset="-79"/>
                <a:ea typeface="Times New Roman" charset="0"/>
              </a:rPr>
              <a:t>.</a:t>
            </a:r>
            <a:r>
              <a:rPr lang="en-US" sz="2400" b="1">
                <a:solidFill>
                  <a:srgbClr val="000000"/>
                </a:solidFill>
                <a:effectLst/>
                <a:latin typeface="Calibri" charset="0"/>
                <a:ea typeface="Calibri" charset="0"/>
                <a:cs typeface="Calibri" charset="0"/>
              </a:rPr>
              <a:t>HCM</a:t>
            </a:r>
            <a:r>
              <a:rPr lang="en-US" sz="2400" b="1">
                <a:effectLst/>
              </a:rPr>
              <a:t> </a:t>
            </a:r>
            <a:endParaRPr lang="en-US" sz="2400" b="1"/>
          </a:p>
        </p:txBody>
      </p:sp>
      <p:sp>
        <p:nvSpPr>
          <p:cNvPr id="5" name="TextBox 4"/>
          <p:cNvSpPr txBox="1"/>
          <p:nvPr/>
        </p:nvSpPr>
        <p:spPr>
          <a:xfrm>
            <a:off x="4888992" y="4974336"/>
            <a:ext cx="6669024" cy="707886"/>
          </a:xfrm>
          <a:prstGeom prst="rect">
            <a:avLst/>
          </a:prstGeom>
          <a:noFill/>
        </p:spPr>
        <p:txBody>
          <a:bodyPr wrap="square" rtlCol="0">
            <a:spAutoFit/>
          </a:bodyPr>
          <a:lstStyle/>
          <a:p>
            <a:r>
              <a:rPr lang="en-US" sz="2000">
                <a:latin typeface="Times" charset="0"/>
                <a:ea typeface="Times" charset="0"/>
                <a:cs typeface="Times" charset="0"/>
              </a:rPr>
              <a:t>Thành phần rác thải: Rác thải hữu cơ chiếm </a:t>
            </a:r>
            <a:r>
              <a:rPr lang="en-US" sz="2000" b="1">
                <a:latin typeface="Times" charset="0"/>
                <a:ea typeface="Times" charset="0"/>
                <a:cs typeface="Times" charset="0"/>
              </a:rPr>
              <a:t>65 - 82% </a:t>
            </a:r>
            <a:r>
              <a:rPr lang="en-US" sz="2000">
                <a:latin typeface="Times" charset="0"/>
                <a:ea typeface="Times" charset="0"/>
                <a:cs typeface="Times" charset="0"/>
              </a:rPr>
              <a:t>, rác thải vô cơ chiếm </a:t>
            </a:r>
            <a:r>
              <a:rPr lang="en-US" sz="2000" b="1">
                <a:latin typeface="Times" charset="0"/>
                <a:ea typeface="Times" charset="0"/>
                <a:cs typeface="Times" charset="0"/>
              </a:rPr>
              <a:t>18 - 35%.</a:t>
            </a:r>
          </a:p>
        </p:txBody>
      </p:sp>
    </p:spTree>
    <p:extLst>
      <p:ext uri="{BB962C8B-B14F-4D97-AF65-F5344CB8AC3E}">
        <p14:creationId xmlns:p14="http://schemas.microsoft.com/office/powerpoint/2010/main" val="8004653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b="1" i="0">
                <a:latin typeface="Arial Hebrew" charset="-79"/>
                <a:ea typeface="Arial Hebrew" charset="-79"/>
                <a:cs typeface="Arial Hebrew" charset="-79"/>
              </a:rPr>
              <a:t>II.  Hiện trạng :</a:t>
            </a:r>
            <a:r>
              <a:rPr lang="en-US" sz="2800" i="0">
                <a:latin typeface="Arial Hebrew" charset="-79"/>
                <a:ea typeface="Arial Hebrew" charset="-79"/>
                <a:cs typeface="Arial Hebrew" charset="-79"/>
              </a:rPr>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sp>
        <p:nvSpPr>
          <p:cNvPr id="3" name="Rectangle 1"/>
          <p:cNvSpPr>
            <a:spLocks noChangeArrowheads="1"/>
          </p:cNvSpPr>
          <p:nvPr/>
        </p:nvSpPr>
        <p:spPr bwMode="auto">
          <a:xfrm>
            <a:off x="5181600" y="151165"/>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charset="0"/>
              </a:rPr>
              <a:t/>
            </a:r>
            <a:br>
              <a:rPr kumimoji="0" lang="en-US" altLang="en-US" sz="1800" b="0" i="0" u="none" strike="noStrike" cap="none" normalizeH="0" baseline="0">
                <a:ln>
                  <a:noFill/>
                </a:ln>
                <a:solidFill>
                  <a:schemeClr val="tx1"/>
                </a:solidFill>
                <a:effectLst/>
                <a:latin typeface="Arial" charset="0"/>
              </a:rPr>
            </a:br>
            <a:endParaRPr kumimoji="0" lang="en-US" altLang="en-US" sz="1800" b="0" i="0" u="none" strike="noStrike" cap="none" normalizeH="0" baseline="0">
              <a:ln>
                <a:noFill/>
              </a:ln>
              <a:solidFill>
                <a:schemeClr val="tx1"/>
              </a:solidFill>
              <a:effectLst/>
              <a:latin typeface="Arial" charset="0"/>
            </a:endParaRPr>
          </a:p>
        </p:txBody>
      </p:sp>
      <p:graphicFrame>
        <p:nvGraphicFramePr>
          <p:cNvPr id="7" name="Table 6"/>
          <p:cNvGraphicFramePr>
            <a:graphicFrameLocks noGrp="1"/>
          </p:cNvGraphicFramePr>
          <p:nvPr>
            <p:extLst/>
          </p:nvPr>
        </p:nvGraphicFramePr>
        <p:xfrm>
          <a:off x="5181600" y="892062"/>
          <a:ext cx="6248400" cy="2346960"/>
        </p:xfrm>
        <a:graphic>
          <a:graphicData uri="http://schemas.openxmlformats.org/drawingml/2006/table">
            <a:tbl>
              <a:tblPr firstRow="1" firstCol="1" bandRow="1">
                <a:tableStyleId>{5C22544A-7EE6-4342-B048-85BDC9FD1C3A}</a:tableStyleId>
              </a:tblPr>
              <a:tblGrid>
                <a:gridCol w="3628405"/>
                <a:gridCol w="2619995"/>
              </a:tblGrid>
              <a:tr h="0">
                <a:tc>
                  <a:txBody>
                    <a:bodyPr/>
                    <a:lstStyle/>
                    <a:p>
                      <a:pPr marL="0" marR="0">
                        <a:spcBef>
                          <a:spcPts val="0"/>
                        </a:spcBef>
                        <a:spcAft>
                          <a:spcPts val="0"/>
                        </a:spcAft>
                      </a:pPr>
                      <a:r>
                        <a:rPr lang="en-US" sz="2200">
                          <a:effectLst/>
                          <a:latin typeface="Arial Hebrew" charset="-79"/>
                          <a:ea typeface="Arial Hebrew" charset="-79"/>
                          <a:cs typeface="Arial Hebrew" charset="-79"/>
                        </a:rPr>
                        <a:t>Loại chất thải</a:t>
                      </a:r>
                      <a:endParaRPr lang="en-US" sz="1200">
                        <a:effectLst/>
                        <a:latin typeface="Arial Hebrew" charset="-79"/>
                        <a:ea typeface="Arial Hebrew" charset="-79"/>
                        <a:cs typeface="Arial Hebrew" charset="-79"/>
                      </a:endParaRPr>
                    </a:p>
                  </a:txBody>
                  <a:tcPr marL="68580" marR="68580" marT="0" marB="0"/>
                </a:tc>
                <a:tc>
                  <a:txBody>
                    <a:bodyPr/>
                    <a:lstStyle/>
                    <a:p>
                      <a:pPr marL="0" marR="0">
                        <a:spcBef>
                          <a:spcPts val="0"/>
                        </a:spcBef>
                        <a:spcAft>
                          <a:spcPts val="0"/>
                        </a:spcAft>
                      </a:pPr>
                      <a:r>
                        <a:rPr lang="en-US" sz="2200">
                          <a:effectLst/>
                          <a:latin typeface="Arial Hebrew" charset="-79"/>
                          <a:ea typeface="Arial Hebrew" charset="-79"/>
                          <a:cs typeface="Arial Hebrew" charset="-79"/>
                        </a:rPr>
                        <a:t>Khối lượng (tấn/ngày)</a:t>
                      </a:r>
                      <a:endParaRPr lang="en-US" sz="1200">
                        <a:effectLst/>
                        <a:latin typeface="Arial Hebrew" charset="-79"/>
                        <a:ea typeface="Arial Hebrew" charset="-79"/>
                        <a:cs typeface="Arial Hebrew" charset="-79"/>
                      </a:endParaRPr>
                    </a:p>
                  </a:txBody>
                  <a:tcPr marL="68580" marR="68580" marT="0" marB="0"/>
                </a:tc>
              </a:tr>
              <a:tr h="0">
                <a:tc>
                  <a:txBody>
                    <a:bodyPr/>
                    <a:lstStyle/>
                    <a:p>
                      <a:pPr marL="0" marR="0">
                        <a:spcBef>
                          <a:spcPts val="0"/>
                        </a:spcBef>
                        <a:spcAft>
                          <a:spcPts val="0"/>
                        </a:spcAft>
                      </a:pPr>
                      <a:r>
                        <a:rPr lang="en-US" sz="2200">
                          <a:effectLst/>
                          <a:latin typeface="Arial Hebrew" charset="-79"/>
                          <a:ea typeface="Arial Hebrew" charset="-79"/>
                          <a:cs typeface="Arial Hebrew" charset="-79"/>
                        </a:rPr>
                        <a:t>Chất thải rắn công nghiệp</a:t>
                      </a:r>
                      <a:endParaRPr lang="en-US" sz="1200">
                        <a:effectLst/>
                        <a:latin typeface="Arial Hebrew" charset="-79"/>
                        <a:ea typeface="Arial Hebrew" charset="-79"/>
                        <a:cs typeface="Arial Hebrew" charset="-79"/>
                      </a:endParaRPr>
                    </a:p>
                  </a:txBody>
                  <a:tcPr marL="68580" marR="68580" marT="0" marB="0"/>
                </a:tc>
                <a:tc>
                  <a:txBody>
                    <a:bodyPr/>
                    <a:lstStyle/>
                    <a:p>
                      <a:pPr marL="0" marR="0">
                        <a:spcBef>
                          <a:spcPts val="0"/>
                        </a:spcBef>
                        <a:spcAft>
                          <a:spcPts val="0"/>
                        </a:spcAft>
                      </a:pPr>
                      <a:r>
                        <a:rPr lang="en-US" sz="2200">
                          <a:effectLst/>
                          <a:latin typeface="Arial Hebrew" charset="-79"/>
                          <a:ea typeface="Arial Hebrew" charset="-79"/>
                          <a:cs typeface="Arial Hebrew" charset="-79"/>
                        </a:rPr>
                        <a:t>1.500 – 2.000</a:t>
                      </a:r>
                      <a:endParaRPr lang="en-US" sz="1200">
                        <a:effectLst/>
                        <a:latin typeface="Arial Hebrew" charset="-79"/>
                        <a:ea typeface="Arial Hebrew" charset="-79"/>
                        <a:cs typeface="Arial Hebrew" charset="-79"/>
                      </a:endParaRPr>
                    </a:p>
                  </a:txBody>
                  <a:tcPr marL="68580" marR="68580" marT="0" marB="0"/>
                </a:tc>
              </a:tr>
              <a:tr h="0">
                <a:tc>
                  <a:txBody>
                    <a:bodyPr/>
                    <a:lstStyle/>
                    <a:p>
                      <a:pPr marL="0" marR="0">
                        <a:spcBef>
                          <a:spcPts val="0"/>
                        </a:spcBef>
                        <a:spcAft>
                          <a:spcPts val="0"/>
                        </a:spcAft>
                      </a:pPr>
                      <a:r>
                        <a:rPr lang="en-US" sz="2200">
                          <a:effectLst/>
                          <a:latin typeface="Arial Hebrew" charset="-79"/>
                          <a:ea typeface="Arial Hebrew" charset="-79"/>
                          <a:cs typeface="Arial Hebrew" charset="-79"/>
                        </a:rPr>
                        <a:t>Chất thải nguy hại</a:t>
                      </a:r>
                      <a:endParaRPr lang="en-US" sz="1200">
                        <a:effectLst/>
                        <a:latin typeface="Arial Hebrew" charset="-79"/>
                        <a:ea typeface="Arial Hebrew" charset="-79"/>
                        <a:cs typeface="Arial Hebrew" charset="-79"/>
                      </a:endParaRPr>
                    </a:p>
                  </a:txBody>
                  <a:tcPr marL="68580" marR="68580" marT="0" marB="0"/>
                </a:tc>
                <a:tc>
                  <a:txBody>
                    <a:bodyPr/>
                    <a:lstStyle/>
                    <a:p>
                      <a:pPr marL="0" marR="0">
                        <a:spcBef>
                          <a:spcPts val="0"/>
                        </a:spcBef>
                        <a:spcAft>
                          <a:spcPts val="0"/>
                        </a:spcAft>
                      </a:pPr>
                      <a:r>
                        <a:rPr lang="en-US" sz="2200">
                          <a:effectLst/>
                          <a:latin typeface="Arial Hebrew" charset="-79"/>
                          <a:ea typeface="Arial Hebrew" charset="-79"/>
                          <a:cs typeface="Arial Hebrew" charset="-79"/>
                        </a:rPr>
                        <a:t>350 - 400</a:t>
                      </a:r>
                      <a:endParaRPr lang="en-US" sz="1200">
                        <a:effectLst/>
                        <a:latin typeface="Arial Hebrew" charset="-79"/>
                        <a:ea typeface="Arial Hebrew" charset="-79"/>
                        <a:cs typeface="Arial Hebrew" charset="-79"/>
                      </a:endParaRPr>
                    </a:p>
                  </a:txBody>
                  <a:tcPr marL="68580" marR="68580" marT="0" marB="0"/>
                </a:tc>
              </a:tr>
              <a:tr h="0">
                <a:tc>
                  <a:txBody>
                    <a:bodyPr/>
                    <a:lstStyle/>
                    <a:p>
                      <a:pPr marL="0" marR="0">
                        <a:spcBef>
                          <a:spcPts val="0"/>
                        </a:spcBef>
                        <a:spcAft>
                          <a:spcPts val="0"/>
                        </a:spcAft>
                      </a:pPr>
                      <a:r>
                        <a:rPr lang="en-US" sz="2200">
                          <a:effectLst/>
                          <a:latin typeface="Arial Hebrew" charset="-79"/>
                          <a:ea typeface="Arial Hebrew" charset="-79"/>
                          <a:cs typeface="Arial Hebrew" charset="-79"/>
                        </a:rPr>
                        <a:t>Chất thải y tế</a:t>
                      </a:r>
                      <a:endParaRPr lang="en-US" sz="1200">
                        <a:effectLst/>
                        <a:latin typeface="Arial Hebrew" charset="-79"/>
                        <a:ea typeface="Arial Hebrew" charset="-79"/>
                        <a:cs typeface="Arial Hebrew" charset="-79"/>
                      </a:endParaRPr>
                    </a:p>
                  </a:txBody>
                  <a:tcPr marL="68580" marR="68580" marT="0" marB="0"/>
                </a:tc>
                <a:tc>
                  <a:txBody>
                    <a:bodyPr/>
                    <a:lstStyle/>
                    <a:p>
                      <a:pPr marL="0" marR="0">
                        <a:spcBef>
                          <a:spcPts val="0"/>
                        </a:spcBef>
                        <a:spcAft>
                          <a:spcPts val="0"/>
                        </a:spcAft>
                      </a:pPr>
                      <a:r>
                        <a:rPr lang="en-US" sz="2200">
                          <a:effectLst/>
                          <a:latin typeface="Arial Hebrew" charset="-79"/>
                          <a:ea typeface="Arial Hebrew" charset="-79"/>
                          <a:cs typeface="Arial Hebrew" charset="-79"/>
                        </a:rPr>
                        <a:t>22</a:t>
                      </a:r>
                      <a:endParaRPr lang="en-US" sz="1200">
                        <a:effectLst/>
                        <a:latin typeface="Arial Hebrew" charset="-79"/>
                        <a:ea typeface="Arial Hebrew" charset="-79"/>
                        <a:cs typeface="Arial Hebrew" charset="-79"/>
                      </a:endParaRPr>
                    </a:p>
                  </a:txBody>
                  <a:tcPr marL="68580" marR="68580" marT="0" marB="0"/>
                </a:tc>
              </a:tr>
              <a:tr h="0">
                <a:tc>
                  <a:txBody>
                    <a:bodyPr/>
                    <a:lstStyle/>
                    <a:p>
                      <a:pPr marL="0" marR="0">
                        <a:spcBef>
                          <a:spcPts val="0"/>
                        </a:spcBef>
                        <a:spcAft>
                          <a:spcPts val="0"/>
                        </a:spcAft>
                      </a:pPr>
                      <a:r>
                        <a:rPr lang="en-US" sz="2200">
                          <a:effectLst/>
                          <a:latin typeface="Arial Hebrew" charset="-79"/>
                          <a:ea typeface="Arial Hebrew" charset="-79"/>
                          <a:cs typeface="Arial Hebrew" charset="-79"/>
                        </a:rPr>
                        <a:t>Chất thải rắn xây dựng </a:t>
                      </a:r>
                    </a:p>
                    <a:p>
                      <a:pPr marL="0" marR="0">
                        <a:spcBef>
                          <a:spcPts val="0"/>
                        </a:spcBef>
                        <a:spcAft>
                          <a:spcPts val="0"/>
                        </a:spcAft>
                      </a:pPr>
                      <a:r>
                        <a:rPr lang="en-US" sz="2200">
                          <a:effectLst/>
                          <a:latin typeface="Arial Hebrew" charset="-79"/>
                          <a:ea typeface="Arial Hebrew" charset="-79"/>
                          <a:cs typeface="Arial Hebrew" charset="-79"/>
                        </a:rPr>
                        <a:t>(xà bần)</a:t>
                      </a:r>
                      <a:endParaRPr lang="en-US" sz="1200">
                        <a:effectLst/>
                        <a:latin typeface="Arial Hebrew" charset="-79"/>
                        <a:ea typeface="Arial Hebrew" charset="-79"/>
                        <a:cs typeface="Arial Hebrew" charset="-79"/>
                      </a:endParaRPr>
                    </a:p>
                  </a:txBody>
                  <a:tcPr marL="68580" marR="68580" marT="0" marB="0"/>
                </a:tc>
                <a:tc>
                  <a:txBody>
                    <a:bodyPr/>
                    <a:lstStyle/>
                    <a:p>
                      <a:pPr marL="0" marR="0">
                        <a:spcBef>
                          <a:spcPts val="0"/>
                        </a:spcBef>
                        <a:spcAft>
                          <a:spcPts val="0"/>
                        </a:spcAft>
                      </a:pPr>
                      <a:r>
                        <a:rPr lang="en-US" sz="2200">
                          <a:effectLst/>
                          <a:latin typeface="Arial Hebrew" charset="-79"/>
                          <a:ea typeface="Arial Hebrew" charset="-79"/>
                          <a:cs typeface="Arial Hebrew" charset="-79"/>
                        </a:rPr>
                        <a:t>1.500 – 2.000</a:t>
                      </a:r>
                      <a:endParaRPr lang="en-US" sz="1200">
                        <a:effectLst/>
                        <a:latin typeface="Arial Hebrew" charset="-79"/>
                        <a:ea typeface="Arial Hebrew" charset="-79"/>
                        <a:cs typeface="Arial Hebrew" charset="-79"/>
                      </a:endParaRPr>
                    </a:p>
                  </a:txBody>
                  <a:tcPr marL="68580" marR="68580" marT="0" marB="0"/>
                </a:tc>
              </a:tr>
            </a:tbl>
          </a:graphicData>
        </a:graphic>
      </p:graphicFrame>
      <p:sp>
        <p:nvSpPr>
          <p:cNvPr id="8" name="Rectangle 1"/>
          <p:cNvSpPr>
            <a:spLocks noChangeArrowheads="1"/>
          </p:cNvSpPr>
          <p:nvPr/>
        </p:nvSpPr>
        <p:spPr bwMode="auto">
          <a:xfrm>
            <a:off x="5181600" y="384230"/>
            <a:ext cx="62484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charset="0"/>
              </a:rPr>
              <a:t>Các loại chất thải khác phát sinh trên địa bàn thành phố:</a:t>
            </a:r>
          </a:p>
        </p:txBody>
      </p:sp>
      <p:sp>
        <p:nvSpPr>
          <p:cNvPr id="9" name="Rectangle 8"/>
          <p:cNvSpPr/>
          <p:nvPr/>
        </p:nvSpPr>
        <p:spPr>
          <a:xfrm>
            <a:off x="5181600" y="3377522"/>
            <a:ext cx="6096000" cy="2585323"/>
          </a:xfrm>
          <a:prstGeom prst="rect">
            <a:avLst/>
          </a:prstGeom>
        </p:spPr>
        <p:txBody>
          <a:bodyPr>
            <a:spAutoFit/>
          </a:bodyPr>
          <a:lstStyle/>
          <a:p>
            <a:pPr marL="285750" indent="-285750">
              <a:buFont typeface="Arial" charset="0"/>
              <a:buChar char="•"/>
            </a:pPr>
            <a:r>
              <a:rPr lang="en-US">
                <a:solidFill>
                  <a:srgbClr val="000000"/>
                </a:solidFill>
                <a:latin typeface="Arial" charset="0"/>
              </a:rPr>
              <a:t>T</a:t>
            </a:r>
            <a:r>
              <a:rPr lang="en-US" b="0" i="0">
                <a:solidFill>
                  <a:srgbClr val="000000"/>
                </a:solidFill>
                <a:effectLst/>
                <a:latin typeface="Arial" charset="0"/>
              </a:rPr>
              <a:t>heo đánh giá của UBND TP.HCM, </a:t>
            </a:r>
            <a:r>
              <a:rPr lang="en-US" b="1" i="0">
                <a:solidFill>
                  <a:srgbClr val="000000"/>
                </a:solidFill>
                <a:effectLst/>
                <a:latin typeface="Arial" charset="0"/>
              </a:rPr>
              <a:t>giai đoạn từ năm 2016 - 2030</a:t>
            </a:r>
            <a:r>
              <a:rPr lang="en-US" b="0" i="0">
                <a:solidFill>
                  <a:srgbClr val="000000"/>
                </a:solidFill>
                <a:effectLst/>
                <a:latin typeface="Arial" charset="0"/>
              </a:rPr>
              <a:t>, bình quân mỗi năm, khối lượng rác thải y tế </a:t>
            </a:r>
            <a:r>
              <a:rPr lang="en-US" b="1" i="0">
                <a:solidFill>
                  <a:srgbClr val="000000"/>
                </a:solidFill>
                <a:effectLst/>
                <a:latin typeface="Arial" charset="0"/>
              </a:rPr>
              <a:t>sẽ tăng khoảng 10%/năm</a:t>
            </a:r>
            <a:r>
              <a:rPr lang="en-US" b="0" i="0">
                <a:solidFill>
                  <a:srgbClr val="000000"/>
                </a:solidFill>
                <a:effectLst/>
                <a:latin typeface="Arial" charset="0"/>
              </a:rPr>
              <a:t>. </a:t>
            </a:r>
          </a:p>
          <a:p>
            <a:pPr marL="285750" indent="-285750">
              <a:buFont typeface="Arial" charset="0"/>
              <a:buChar char="•"/>
            </a:pPr>
            <a:r>
              <a:rPr lang="en-US" b="0" i="0">
                <a:solidFill>
                  <a:srgbClr val="000000"/>
                </a:solidFill>
                <a:effectLst/>
                <a:latin typeface="Arial" charset="0"/>
              </a:rPr>
              <a:t>Cụ thể: Nếu như năm 2016 thải ra 22 tấn/ngày,  thì năm 2030 sẽ tăng 85,2 tấn/ngày… </a:t>
            </a:r>
          </a:p>
          <a:p>
            <a:pPr marL="285750" indent="-285750">
              <a:buFont typeface="Arial" charset="0"/>
              <a:buChar char="•"/>
            </a:pPr>
            <a:r>
              <a:rPr lang="en-US" b="0" i="0">
                <a:solidFill>
                  <a:srgbClr val="000000"/>
                </a:solidFill>
                <a:effectLst/>
                <a:latin typeface="Arial" charset="0"/>
              </a:rPr>
              <a:t>So với rác thải nguy hại (tăng 8%/năm), chất thải rắn công nghiệp (tăng 6%/năm) và chất thải rắn sinh hoạt (tăng 5%/năm), thì chất thải rắn y tế có tỷ lệ tăng cao nhất (10%/năm) số liệu năm 2016.</a:t>
            </a:r>
            <a:endParaRPr lang="en-US"/>
          </a:p>
        </p:txBody>
      </p:sp>
    </p:spTree>
    <p:extLst>
      <p:ext uri="{BB962C8B-B14F-4D97-AF65-F5344CB8AC3E}">
        <p14:creationId xmlns:p14="http://schemas.microsoft.com/office/powerpoint/2010/main" val="158417769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b="1" i="0">
                <a:latin typeface="Arial Hebrew" charset="-79"/>
                <a:ea typeface="Arial Hebrew" charset="-79"/>
                <a:cs typeface="Arial Hebrew" charset="-79"/>
              </a:rPr>
              <a:t>II.  Hiện trạng :</a:t>
            </a:r>
            <a:r>
              <a:rPr lang="en-US" sz="2800" i="0">
                <a:latin typeface="Arial Hebrew" charset="-79"/>
                <a:ea typeface="Arial Hebrew" charset="-79"/>
                <a:cs typeface="Arial Hebrew" charset="-79"/>
              </a:rPr>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812532" cy="5057961"/>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16303"/>
            <a:ext cx="7812532" cy="5841697"/>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93208" y="0"/>
            <a:ext cx="7098792" cy="4332892"/>
          </a:xfrm>
          <a:prstGeom prst="rect">
            <a:avLst/>
          </a:prstGeom>
        </p:spPr>
      </p:pic>
    </p:spTree>
    <p:extLst>
      <p:ext uri="{BB962C8B-B14F-4D97-AF65-F5344CB8AC3E}">
        <p14:creationId xmlns:p14="http://schemas.microsoft.com/office/powerpoint/2010/main" val="19209276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b="1" i="0">
                <a:latin typeface="Arial Hebrew" charset="-79"/>
                <a:ea typeface="Arial Hebrew" charset="-79"/>
                <a:cs typeface="Arial Hebrew" charset="-79"/>
              </a:rPr>
              <a:t>II.  Hiện trạng :</a:t>
            </a:r>
            <a:r>
              <a:rPr lang="en-US" sz="2800" i="0">
                <a:latin typeface="Arial Hebrew" charset="-79"/>
                <a:ea typeface="Arial Hebrew" charset="-79"/>
                <a:cs typeface="Arial Hebrew" charset="-79"/>
              </a:rPr>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sp>
        <p:nvSpPr>
          <p:cNvPr id="4" name="TextBox 3"/>
          <p:cNvSpPr txBox="1"/>
          <p:nvPr/>
        </p:nvSpPr>
        <p:spPr>
          <a:xfrm>
            <a:off x="4888992" y="219456"/>
            <a:ext cx="6412992" cy="5078313"/>
          </a:xfrm>
          <a:prstGeom prst="rect">
            <a:avLst/>
          </a:prstGeom>
          <a:noFill/>
        </p:spPr>
        <p:txBody>
          <a:bodyPr wrap="square" rtlCol="0">
            <a:spAutoFit/>
          </a:bodyPr>
          <a:lstStyle/>
          <a:p>
            <a:pPr marL="285750" indent="-285750" fontAlgn="base">
              <a:buFont typeface="Arial" charset="0"/>
              <a:buChar char="•"/>
            </a:pPr>
            <a:r>
              <a:rPr lang="en-US" b="1">
                <a:latin typeface="Arial" charset="0"/>
                <a:ea typeface="Arial" charset="0"/>
                <a:cs typeface="Arial" charset="0"/>
              </a:rPr>
              <a:t>Tái chế nhựa hiện cũng đang là một ngành tiềm năng ở nước ta.</a:t>
            </a:r>
          </a:p>
          <a:p>
            <a:pPr marL="285750" indent="-285750" fontAlgn="base">
              <a:buFont typeface="Arial" charset="0"/>
              <a:buChar char="•"/>
            </a:pPr>
            <a:endParaRPr lang="en-US" b="1">
              <a:latin typeface="Arial" charset="0"/>
              <a:ea typeface="Arial" charset="0"/>
              <a:cs typeface="Arial" charset="0"/>
            </a:endParaRPr>
          </a:p>
          <a:p>
            <a:pPr marL="285750" indent="-285750" fontAlgn="base">
              <a:buFont typeface="Arial" charset="0"/>
              <a:buChar char="•"/>
            </a:pPr>
            <a:r>
              <a:rPr lang="en-US">
                <a:latin typeface="Arial" charset="0"/>
                <a:ea typeface="Arial" charset="0"/>
                <a:cs typeface="Arial" charset="0"/>
              </a:rPr>
              <a:t>Hiện nay, Việt Nam có đến khoảng </a:t>
            </a:r>
            <a:r>
              <a:rPr lang="en-US" b="1">
                <a:latin typeface="Arial" charset="0"/>
                <a:ea typeface="Arial" charset="0"/>
                <a:cs typeface="Arial" charset="0"/>
              </a:rPr>
              <a:t>hơn 2.200 các doanh nghiệp sản xuất các sản phẩm nhựa</a:t>
            </a:r>
            <a:r>
              <a:rPr lang="en-US">
                <a:latin typeface="Arial" charset="0"/>
                <a:ea typeface="Arial" charset="0"/>
                <a:cs typeface="Arial" charset="0"/>
              </a:rPr>
              <a:t>, với khoảng </a:t>
            </a:r>
            <a:r>
              <a:rPr lang="en-US" b="1">
                <a:latin typeface="Arial" charset="0"/>
                <a:ea typeface="Arial" charset="0"/>
                <a:cs typeface="Arial" charset="0"/>
              </a:rPr>
              <a:t>80-90% nguồn nguyên liệu </a:t>
            </a:r>
            <a:r>
              <a:rPr lang="en-US">
                <a:latin typeface="Arial" charset="0"/>
                <a:ea typeface="Arial" charset="0"/>
                <a:cs typeface="Arial" charset="0"/>
              </a:rPr>
              <a:t>đều </a:t>
            </a:r>
            <a:r>
              <a:rPr lang="en-US" b="1">
                <a:latin typeface="Arial" charset="0"/>
                <a:ea typeface="Arial" charset="0"/>
                <a:cs typeface="Arial" charset="0"/>
              </a:rPr>
              <a:t>phải nhập khẩu</a:t>
            </a:r>
            <a:r>
              <a:rPr lang="en-US">
                <a:latin typeface="Arial" charset="0"/>
                <a:ea typeface="Arial" charset="0"/>
                <a:cs typeface="Arial" charset="0"/>
              </a:rPr>
              <a:t>.</a:t>
            </a:r>
          </a:p>
          <a:p>
            <a:pPr marL="285750" indent="-285750" fontAlgn="base">
              <a:buFont typeface="Arial" charset="0"/>
              <a:buChar char="•"/>
            </a:pPr>
            <a:endParaRPr lang="en-US">
              <a:latin typeface="Arial" charset="0"/>
              <a:ea typeface="Arial" charset="0"/>
              <a:cs typeface="Arial" charset="0"/>
            </a:endParaRPr>
          </a:p>
          <a:p>
            <a:pPr marL="285750" indent="-285750" fontAlgn="base">
              <a:buFont typeface="Arial" charset="0"/>
              <a:buChar char="•"/>
            </a:pPr>
            <a:r>
              <a:rPr lang="en-US">
                <a:latin typeface="Arial" charset="0"/>
                <a:ea typeface="Arial" charset="0"/>
                <a:cs typeface="Arial" charset="0"/>
              </a:rPr>
              <a:t>Các cơ sở tái chế nhựa chủ yếu ở Việt Nam hiện nay là cơ sở </a:t>
            </a:r>
            <a:r>
              <a:rPr lang="en-US" b="1">
                <a:latin typeface="Arial" charset="0"/>
                <a:ea typeface="Arial" charset="0"/>
                <a:cs typeface="Arial" charset="0"/>
              </a:rPr>
              <a:t>qui mô hộ gia đình</a:t>
            </a:r>
            <a:r>
              <a:rPr lang="en-US">
                <a:latin typeface="Arial" charset="0"/>
                <a:ea typeface="Arial" charset="0"/>
                <a:cs typeface="Arial" charset="0"/>
              </a:rPr>
              <a:t>, </a:t>
            </a:r>
            <a:r>
              <a:rPr lang="en-US" b="1">
                <a:latin typeface="Arial" charset="0"/>
                <a:ea typeface="Arial" charset="0"/>
                <a:cs typeface="Arial" charset="0"/>
              </a:rPr>
              <a:t>tập trung </a:t>
            </a:r>
            <a:r>
              <a:rPr lang="en-US">
                <a:latin typeface="Arial" charset="0"/>
                <a:ea typeface="Arial" charset="0"/>
                <a:cs typeface="Arial" charset="0"/>
              </a:rPr>
              <a:t>ở </a:t>
            </a:r>
            <a:r>
              <a:rPr lang="en-US" b="1">
                <a:latin typeface="Arial" charset="0"/>
                <a:ea typeface="Arial" charset="0"/>
                <a:cs typeface="Arial" charset="0"/>
              </a:rPr>
              <a:t>các làng nghề </a:t>
            </a:r>
            <a:r>
              <a:rPr lang="en-US">
                <a:latin typeface="Arial" charset="0"/>
                <a:ea typeface="Arial" charset="0"/>
                <a:cs typeface="Arial" charset="0"/>
              </a:rPr>
              <a:t>với </a:t>
            </a:r>
            <a:r>
              <a:rPr lang="en-US" b="1">
                <a:latin typeface="Arial" charset="0"/>
                <a:ea typeface="Arial" charset="0"/>
                <a:cs typeface="Arial" charset="0"/>
              </a:rPr>
              <a:t>công nghệ thủ công, lạc hậu vì thế gây nên hiện tượng ô nhiêm môi trường nghiêm trọng </a:t>
            </a:r>
            <a:r>
              <a:rPr lang="en-US">
                <a:latin typeface="Arial" charset="0"/>
                <a:ea typeface="Arial" charset="0"/>
                <a:cs typeface="Arial" charset="0"/>
              </a:rPr>
              <a:t>như các làng nghề </a:t>
            </a:r>
            <a:r>
              <a:rPr lang="en-US" b="1">
                <a:latin typeface="Arial" charset="0"/>
                <a:ea typeface="Arial" charset="0"/>
                <a:cs typeface="Arial" charset="0"/>
              </a:rPr>
              <a:t>Đông Mẫu, xã Yên Đồng, huyện Yên Lạc, tỉnh Vĩnh Phúc</a:t>
            </a:r>
            <a:r>
              <a:rPr lang="en-US">
                <a:latin typeface="Arial" charset="0"/>
                <a:ea typeface="Arial" charset="0"/>
                <a:cs typeface="Arial" charset="0"/>
              </a:rPr>
              <a:t>. Cả làng có đến khoảng </a:t>
            </a:r>
            <a:r>
              <a:rPr lang="en-US" b="1">
                <a:latin typeface="Arial" charset="0"/>
                <a:ea typeface="Arial" charset="0"/>
                <a:cs typeface="Arial" charset="0"/>
              </a:rPr>
              <a:t>hơn 40 cơ sở tái chế nhựa </a:t>
            </a:r>
            <a:r>
              <a:rPr lang="en-US">
                <a:latin typeface="Arial" charset="0"/>
                <a:ea typeface="Arial" charset="0"/>
                <a:cs typeface="Arial" charset="0"/>
              </a:rPr>
              <a:t>và hàng chục hộ thu mua phế thải nhựa cung cấp cho các cơ sở tái chế. </a:t>
            </a:r>
          </a:p>
          <a:p>
            <a:pPr marL="285750" indent="-285750" fontAlgn="base">
              <a:buFont typeface="Arial" charset="0"/>
              <a:buChar char="•"/>
            </a:pPr>
            <a:endParaRPr lang="en-US">
              <a:latin typeface="Arial" charset="0"/>
              <a:ea typeface="Arial" charset="0"/>
              <a:cs typeface="Arial" charset="0"/>
            </a:endParaRPr>
          </a:p>
          <a:p>
            <a:pPr marL="285750" indent="-285750" fontAlgn="base">
              <a:buFont typeface="Arial" charset="0"/>
              <a:buChar char="•"/>
            </a:pPr>
            <a:r>
              <a:rPr lang="en-US" b="1">
                <a:latin typeface="Arial" charset="0"/>
                <a:ea typeface="Arial" charset="0"/>
                <a:cs typeface="Arial" charset="0"/>
              </a:rPr>
              <a:t>Mỗi tháng</a:t>
            </a:r>
            <a:r>
              <a:rPr lang="en-US">
                <a:latin typeface="Arial" charset="0"/>
                <a:ea typeface="Arial" charset="0"/>
                <a:cs typeface="Arial" charset="0"/>
              </a:rPr>
              <a:t>, những làng nghề này </a:t>
            </a:r>
            <a:r>
              <a:rPr lang="en-US" b="1">
                <a:latin typeface="Arial" charset="0"/>
                <a:ea typeface="Arial" charset="0"/>
                <a:cs typeface="Arial" charset="0"/>
              </a:rPr>
              <a:t>tái chế khoảng 150-200 tấn nhựa</a:t>
            </a:r>
            <a:r>
              <a:rPr lang="en-US">
                <a:latin typeface="Arial" charset="0"/>
                <a:ea typeface="Arial" charset="0"/>
                <a:cs typeface="Arial" charset="0"/>
              </a:rPr>
              <a:t>.</a:t>
            </a:r>
          </a:p>
        </p:txBody>
      </p:sp>
    </p:spTree>
    <p:extLst>
      <p:ext uri="{BB962C8B-B14F-4D97-AF65-F5344CB8AC3E}">
        <p14:creationId xmlns:p14="http://schemas.microsoft.com/office/powerpoint/2010/main" val="77224755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353568" y="1438656"/>
            <a:ext cx="4535424" cy="4073514"/>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a:lstStyle>
          <a:p>
            <a:pPr algn="l"/>
            <a:r>
              <a:rPr lang="en-US" b="1">
                <a:latin typeface="Arial Hebrew" charset="-79"/>
                <a:ea typeface="Arial Hebrew" charset="-79"/>
                <a:cs typeface="Arial Hebrew" charset="-79"/>
              </a:rPr>
              <a:t>Mục lục</a:t>
            </a:r>
            <a:r>
              <a:rPr lang="en-US">
                <a:latin typeface="Arial Hebrew" charset="-79"/>
                <a:ea typeface="Arial Hebrew" charset="-79"/>
                <a:cs typeface="Arial Hebrew" charset="-79"/>
              </a:rPr>
              <a:t/>
            </a:r>
            <a:br>
              <a:rPr lang="en-US">
                <a:latin typeface="Arial Hebrew" charset="-79"/>
                <a:ea typeface="Arial Hebrew" charset="-79"/>
                <a:cs typeface="Arial Hebrew" charset="-79"/>
              </a:rPr>
            </a:br>
            <a:r>
              <a:rPr lang="en-US" sz="2800" i="0">
                <a:latin typeface="Arial Hebrew" charset="-79"/>
                <a:ea typeface="Arial Hebrew" charset="-79"/>
                <a:cs typeface="Arial Hebrew" charset="-79"/>
              </a:rPr>
              <a:t>I.   Nguồn gốc phát sinh :</a:t>
            </a:r>
            <a:r>
              <a:rPr lang="en-US" sz="2800" b="1" i="0">
                <a:latin typeface="Arial Hebrew" charset="-79"/>
                <a:ea typeface="Arial Hebrew" charset="-79"/>
                <a:cs typeface="Arial Hebrew" charset="-79"/>
              </a:rPr>
              <a:t/>
            </a:r>
            <a:br>
              <a:rPr lang="en-US" sz="2800" b="1" i="0">
                <a:latin typeface="Arial Hebrew" charset="-79"/>
                <a:ea typeface="Arial Hebrew" charset="-79"/>
                <a:cs typeface="Arial Hebrew" charset="-79"/>
              </a:rPr>
            </a:br>
            <a:r>
              <a:rPr lang="en-US" sz="2800" b="1" i="0">
                <a:latin typeface="Arial Hebrew" charset="-79"/>
                <a:ea typeface="Arial Hebrew" charset="-79"/>
                <a:cs typeface="Arial Hebrew" charset="-79"/>
              </a:rPr>
              <a:t>II.  Hiện trạng :</a:t>
            </a:r>
            <a:r>
              <a:rPr lang="en-US" sz="2800" i="0">
                <a:latin typeface="Arial Hebrew" charset="-79"/>
                <a:ea typeface="Arial Hebrew" charset="-79"/>
                <a:cs typeface="Arial Hebrew" charset="-79"/>
              </a:rPr>
              <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III. Tái chế, tái sử dụng:</a:t>
            </a:r>
            <a:br>
              <a:rPr lang="en-US" sz="2800" i="0">
                <a:latin typeface="Arial Hebrew" charset="-79"/>
                <a:ea typeface="Arial Hebrew" charset="-79"/>
                <a:cs typeface="Arial Hebrew" charset="-79"/>
              </a:rPr>
            </a:br>
            <a:r>
              <a:rPr lang="en-US" sz="2800" i="0">
                <a:latin typeface="Arial Hebrew" charset="-79"/>
                <a:ea typeface="Arial Hebrew" charset="-79"/>
                <a:cs typeface="Arial Hebrew" charset="-79"/>
              </a:rPr>
              <a:t>IV. Giải pháp:</a:t>
            </a:r>
            <a:endParaRPr lang="en-US">
              <a:latin typeface="Arial Hebrew" charset="-79"/>
              <a:ea typeface="Arial Hebrew" charset="-79"/>
              <a:cs typeface="Arial Hebrew" charset="-79"/>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3920" y="0"/>
            <a:ext cx="5998080" cy="6478318"/>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9290" y="0"/>
            <a:ext cx="4764630" cy="6479526"/>
          </a:xfrm>
          <a:prstGeom prst="rect">
            <a:avLst/>
          </a:prstGeom>
        </p:spPr>
      </p:pic>
    </p:spTree>
    <p:extLst>
      <p:ext uri="{BB962C8B-B14F-4D97-AF65-F5344CB8AC3E}">
        <p14:creationId xmlns:p14="http://schemas.microsoft.com/office/powerpoint/2010/main" val="1909230550"/>
      </p:ext>
    </p:extLst>
  </p:cSld>
  <p:clrMapOvr>
    <a:masterClrMapping/>
  </p:clrMapOvr>
  <p:timing>
    <p:tnLst>
      <p:par>
        <p:cTn id="1" dur="indefinite" restart="never" nodeType="tmRoot"/>
      </p:par>
    </p:tnLst>
  </p:timing>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majorFont>
      <a:minorFont>
        <a:latin typeface="Corbel" panose="020B0503020204020204"/>
        <a:ea typeface=""/>
        <a:cs typeface=""/>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ECD25A4C-D97E-4C12-84B1-63580BFFAEEB}"/>
    </a:ext>
  </a:extLst>
</a:theme>
</file>

<file path=docProps/app.xml><?xml version="1.0" encoding="utf-8"?>
<Properties xmlns="http://schemas.openxmlformats.org/officeDocument/2006/extended-properties" xmlns:vt="http://schemas.openxmlformats.org/officeDocument/2006/docPropsVTypes">
  <Template>Headlines</Template>
  <TotalTime>692</TotalTime>
  <Words>1755</Words>
  <Application>Microsoft Macintosh PowerPoint</Application>
  <PresentationFormat>Widescreen</PresentationFormat>
  <Paragraphs>218</Paragraphs>
  <Slides>20</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vt:i4>
      </vt:variant>
    </vt:vector>
  </HeadingPairs>
  <TitlesOfParts>
    <vt:vector size="31" baseType="lpstr">
      <vt:lpstr>Arial Hebrew</vt:lpstr>
      <vt:lpstr>Calibri</vt:lpstr>
      <vt:lpstr>Century Schoolbook</vt:lpstr>
      <vt:lpstr>Corbel</vt:lpstr>
      <vt:lpstr>Courier New</vt:lpstr>
      <vt:lpstr>Symbol</vt:lpstr>
      <vt:lpstr>Times</vt:lpstr>
      <vt:lpstr>Times New Roman</vt:lpstr>
      <vt:lpstr>Wingdings</vt:lpstr>
      <vt:lpstr>Arial</vt:lpstr>
      <vt:lpstr>Headlines</vt:lpstr>
      <vt:lpstr>PowerPoint Presentation</vt:lpstr>
      <vt:lpstr>Mục lục I.   Nguồn gốc phát sinh : II.  Hiện trạng : III. Tái chế, tái sử dụng: IV. Giải pháp: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Sun Warm</dc:creator>
  <cp:lastModifiedBy>Sun Warm</cp:lastModifiedBy>
  <cp:revision>54</cp:revision>
  <dcterms:created xsi:type="dcterms:W3CDTF">2018-03-28T02:09:10Z</dcterms:created>
  <dcterms:modified xsi:type="dcterms:W3CDTF">2018-03-29T08:48:37Z</dcterms:modified>
</cp:coreProperties>
</file>

<file path=docProps/thumbnail.jpeg>
</file>